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84" r:id="rId4"/>
    <p:sldId id="286" r:id="rId5"/>
    <p:sldId id="285" r:id="rId6"/>
    <p:sldId id="259" r:id="rId7"/>
    <p:sldId id="269" r:id="rId8"/>
    <p:sldId id="258" r:id="rId9"/>
    <p:sldId id="260" r:id="rId10"/>
    <p:sldId id="261" r:id="rId11"/>
    <p:sldId id="263" r:id="rId12"/>
    <p:sldId id="280" r:id="rId13"/>
    <p:sldId id="274" r:id="rId14"/>
    <p:sldId id="262" r:id="rId15"/>
    <p:sldId id="270" r:id="rId16"/>
    <p:sldId id="265" r:id="rId17"/>
    <p:sldId id="266" r:id="rId18"/>
    <p:sldId id="272" r:id="rId19"/>
    <p:sldId id="271" r:id="rId20"/>
    <p:sldId id="277" r:id="rId21"/>
    <p:sldId id="282" r:id="rId22"/>
    <p:sldId id="273" r:id="rId23"/>
    <p:sldId id="267" r:id="rId24"/>
    <p:sldId id="268" r:id="rId25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89401" autoAdjust="0"/>
  </p:normalViewPr>
  <p:slideViewPr>
    <p:cSldViewPr snapToObjects="1">
      <p:cViewPr>
        <p:scale>
          <a:sx n="80" d="100"/>
          <a:sy n="80" d="100"/>
        </p:scale>
        <p:origin x="-2658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112" d="100"/>
          <a:sy n="112" d="100"/>
        </p:scale>
        <p:origin x="-33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438864-6E8B-42ED-A9F0-05D4E8835C9C}" type="doc">
      <dgm:prSet loTypeId="urn:microsoft.com/office/officeart/2005/8/layout/radial2" loCatId="relationship" qsTypeId="urn:microsoft.com/office/officeart/2005/8/quickstyle/simple1#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FB78FD88-0323-4A36-A180-E214C842E9F4}">
      <dgm:prSet phldrT="[Texte]"/>
      <dgm:spPr/>
      <dgm:t>
        <a:bodyPr/>
        <a:lstStyle/>
        <a:p>
          <a:r>
            <a:rPr lang="fr-FR" dirty="0" smtClean="0"/>
            <a:t>Ressources humaines</a:t>
          </a:r>
          <a:endParaRPr lang="fr-FR" dirty="0"/>
        </a:p>
      </dgm:t>
    </dgm:pt>
    <dgm:pt modelId="{58E6D513-1A6E-42EA-B577-5B7E07EEDEE7}" type="parTrans" cxnId="{EB68B479-9A59-4100-912B-D4E7B0BBBC18}">
      <dgm:prSet/>
      <dgm:spPr/>
      <dgm:t>
        <a:bodyPr/>
        <a:lstStyle/>
        <a:p>
          <a:endParaRPr lang="fr-FR"/>
        </a:p>
      </dgm:t>
    </dgm:pt>
    <dgm:pt modelId="{F471511C-F1DB-413F-B845-92006B6CFF66}" type="sibTrans" cxnId="{EB68B479-9A59-4100-912B-D4E7B0BBBC18}">
      <dgm:prSet/>
      <dgm:spPr/>
      <dgm:t>
        <a:bodyPr/>
        <a:lstStyle/>
        <a:p>
          <a:endParaRPr lang="fr-FR"/>
        </a:p>
      </dgm:t>
    </dgm:pt>
    <dgm:pt modelId="{B2C01EB1-4EC0-4A43-A918-69D3FED6E8B5}">
      <dgm:prSet phldrT="[Texte]"/>
      <dgm:spPr/>
      <dgm:t>
        <a:bodyPr/>
        <a:lstStyle/>
        <a:p>
          <a:r>
            <a:rPr lang="fr-FR" dirty="0" smtClean="0"/>
            <a:t>Conseillers</a:t>
          </a:r>
          <a:endParaRPr lang="fr-FR" dirty="0"/>
        </a:p>
      </dgm:t>
    </dgm:pt>
    <dgm:pt modelId="{C5784546-95B8-4F87-9977-F2013F0164C8}" type="parTrans" cxnId="{4F0D4BAA-650E-4B51-8402-39F6CCF82175}">
      <dgm:prSet/>
      <dgm:spPr/>
      <dgm:t>
        <a:bodyPr/>
        <a:lstStyle/>
        <a:p>
          <a:endParaRPr lang="fr-FR"/>
        </a:p>
      </dgm:t>
    </dgm:pt>
    <dgm:pt modelId="{F3262AAD-F068-44D5-BA88-DCF9F82593E9}" type="sibTrans" cxnId="{4F0D4BAA-650E-4B51-8402-39F6CCF82175}">
      <dgm:prSet/>
      <dgm:spPr/>
      <dgm:t>
        <a:bodyPr/>
        <a:lstStyle/>
        <a:p>
          <a:endParaRPr lang="fr-FR"/>
        </a:p>
      </dgm:t>
    </dgm:pt>
    <dgm:pt modelId="{CF5C94EE-F763-4935-BF17-86ED245D3FA1}">
      <dgm:prSet phldrT="[Texte]"/>
      <dgm:spPr/>
      <dgm:t>
        <a:bodyPr/>
        <a:lstStyle/>
        <a:p>
          <a:r>
            <a:rPr lang="fr-FR" dirty="0" smtClean="0"/>
            <a:t>Locuteurs natifs</a:t>
          </a:r>
          <a:endParaRPr lang="fr-FR" dirty="0"/>
        </a:p>
      </dgm:t>
    </dgm:pt>
    <dgm:pt modelId="{4A536EE2-9102-4A19-ACD5-D7788ACE60A5}" type="parTrans" cxnId="{2B5B8B1B-096F-4E10-8E0B-19CE8AF5F414}">
      <dgm:prSet/>
      <dgm:spPr/>
      <dgm:t>
        <a:bodyPr/>
        <a:lstStyle/>
        <a:p>
          <a:endParaRPr lang="fr-FR"/>
        </a:p>
      </dgm:t>
    </dgm:pt>
    <dgm:pt modelId="{15331D90-8FAE-4559-A01A-FD5B8512EB33}" type="sibTrans" cxnId="{2B5B8B1B-096F-4E10-8E0B-19CE8AF5F414}">
      <dgm:prSet/>
      <dgm:spPr/>
      <dgm:t>
        <a:bodyPr/>
        <a:lstStyle/>
        <a:p>
          <a:endParaRPr lang="fr-FR"/>
        </a:p>
      </dgm:t>
    </dgm:pt>
    <dgm:pt modelId="{22908715-BA08-42C5-B855-5D9FFC388F9B}">
      <dgm:prSet phldrT="[Texte]"/>
      <dgm:spPr/>
      <dgm:t>
        <a:bodyPr/>
        <a:lstStyle/>
        <a:p>
          <a:r>
            <a:rPr lang="fr-FR" dirty="0" smtClean="0"/>
            <a:t>Ressources logistiques</a:t>
          </a:r>
          <a:endParaRPr lang="fr-FR" dirty="0"/>
        </a:p>
      </dgm:t>
    </dgm:pt>
    <dgm:pt modelId="{5ECC9F38-0575-4908-BD9C-3CAC485244C6}" type="parTrans" cxnId="{00721E96-DAF9-453D-9415-E84A1C90C68B}">
      <dgm:prSet/>
      <dgm:spPr/>
      <dgm:t>
        <a:bodyPr/>
        <a:lstStyle/>
        <a:p>
          <a:endParaRPr lang="fr-FR"/>
        </a:p>
      </dgm:t>
    </dgm:pt>
    <dgm:pt modelId="{E806AECC-3C62-4473-88DA-4F402D321690}" type="sibTrans" cxnId="{00721E96-DAF9-453D-9415-E84A1C90C68B}">
      <dgm:prSet/>
      <dgm:spPr/>
      <dgm:t>
        <a:bodyPr/>
        <a:lstStyle/>
        <a:p>
          <a:endParaRPr lang="fr-FR"/>
        </a:p>
      </dgm:t>
    </dgm:pt>
    <dgm:pt modelId="{45122E79-98C6-4760-B8B3-718D39B7420F}">
      <dgm:prSet phldrT="[Texte]"/>
      <dgm:spPr/>
      <dgm:t>
        <a:bodyPr/>
        <a:lstStyle/>
        <a:p>
          <a:r>
            <a:rPr lang="fr-FR" dirty="0" smtClean="0"/>
            <a:t>hardware</a:t>
          </a:r>
          <a:endParaRPr lang="fr-FR" dirty="0"/>
        </a:p>
      </dgm:t>
    </dgm:pt>
    <dgm:pt modelId="{259FD5D9-8EA3-4A93-A181-14182BA33ABD}" type="parTrans" cxnId="{13E622B7-1EC3-40CB-9303-28B5FCB864B6}">
      <dgm:prSet/>
      <dgm:spPr/>
      <dgm:t>
        <a:bodyPr/>
        <a:lstStyle/>
        <a:p>
          <a:endParaRPr lang="fr-FR"/>
        </a:p>
      </dgm:t>
    </dgm:pt>
    <dgm:pt modelId="{BD975C15-89CF-4A61-900C-D5782F6A079F}" type="sibTrans" cxnId="{13E622B7-1EC3-40CB-9303-28B5FCB864B6}">
      <dgm:prSet/>
      <dgm:spPr/>
      <dgm:t>
        <a:bodyPr/>
        <a:lstStyle/>
        <a:p>
          <a:endParaRPr lang="fr-FR"/>
        </a:p>
      </dgm:t>
    </dgm:pt>
    <dgm:pt modelId="{34041D3C-2F4B-452C-AF65-B26F2860C599}">
      <dgm:prSet phldrT="[Texte]"/>
      <dgm:spPr/>
      <dgm:t>
        <a:bodyPr/>
        <a:lstStyle/>
        <a:p>
          <a:r>
            <a:rPr lang="fr-FR" dirty="0" smtClean="0"/>
            <a:t>software</a:t>
          </a:r>
          <a:endParaRPr lang="fr-FR" dirty="0"/>
        </a:p>
      </dgm:t>
    </dgm:pt>
    <dgm:pt modelId="{10164C26-9CA0-42C4-B80C-487A2B7F6036}" type="parTrans" cxnId="{A0737D32-39A4-4E68-9ADB-45AAA61CC656}">
      <dgm:prSet/>
      <dgm:spPr/>
      <dgm:t>
        <a:bodyPr/>
        <a:lstStyle/>
        <a:p>
          <a:endParaRPr lang="fr-FR"/>
        </a:p>
      </dgm:t>
    </dgm:pt>
    <dgm:pt modelId="{13D6D959-B067-4844-9468-736AD027FDBC}" type="sibTrans" cxnId="{A0737D32-39A4-4E68-9ADB-45AAA61CC656}">
      <dgm:prSet/>
      <dgm:spPr/>
      <dgm:t>
        <a:bodyPr/>
        <a:lstStyle/>
        <a:p>
          <a:endParaRPr lang="fr-FR"/>
        </a:p>
      </dgm:t>
    </dgm:pt>
    <dgm:pt modelId="{D7CDA924-E4EB-4563-BFE6-5F38F77F59FD}">
      <dgm:prSet phldrT="[Texte]"/>
      <dgm:spPr/>
      <dgm:t>
        <a:bodyPr/>
        <a:lstStyle/>
        <a:p>
          <a:r>
            <a:rPr lang="fr-FR" dirty="0" smtClean="0"/>
            <a:t>Ressources documentaires</a:t>
          </a:r>
          <a:endParaRPr lang="fr-FR" dirty="0"/>
        </a:p>
      </dgm:t>
    </dgm:pt>
    <dgm:pt modelId="{8770B3FA-92B8-4630-B944-BFEF675A69D0}" type="parTrans" cxnId="{096A7A1F-5895-4166-A979-D3EFABAD2EF9}">
      <dgm:prSet/>
      <dgm:spPr/>
      <dgm:t>
        <a:bodyPr/>
        <a:lstStyle/>
        <a:p>
          <a:endParaRPr lang="fr-FR"/>
        </a:p>
      </dgm:t>
    </dgm:pt>
    <dgm:pt modelId="{C06055F0-B7EE-422F-BF73-6F581A0F2B1E}" type="sibTrans" cxnId="{096A7A1F-5895-4166-A979-D3EFABAD2EF9}">
      <dgm:prSet/>
      <dgm:spPr/>
      <dgm:t>
        <a:bodyPr/>
        <a:lstStyle/>
        <a:p>
          <a:endParaRPr lang="fr-FR"/>
        </a:p>
      </dgm:t>
    </dgm:pt>
    <dgm:pt modelId="{8E4CFF7F-D878-4C2D-9A35-7512A4F47EE4}">
      <dgm:prSet phldrT="[Texte]"/>
      <dgm:spPr/>
      <dgm:t>
        <a:bodyPr/>
        <a:lstStyle/>
        <a:p>
          <a:r>
            <a:rPr lang="fr-FR" dirty="0" smtClean="0"/>
            <a:t>Manuels, méthodes, dictionnaires, grammaires,</a:t>
          </a:r>
          <a:endParaRPr lang="fr-FR" dirty="0"/>
        </a:p>
      </dgm:t>
    </dgm:pt>
    <dgm:pt modelId="{E52BEFC8-54DA-4BD2-B65C-A71875FB3118}" type="parTrans" cxnId="{8FBA8A4F-F4B5-45A0-A1A0-55DE21B2C468}">
      <dgm:prSet/>
      <dgm:spPr/>
      <dgm:t>
        <a:bodyPr/>
        <a:lstStyle/>
        <a:p>
          <a:endParaRPr lang="fr-FR"/>
        </a:p>
      </dgm:t>
    </dgm:pt>
    <dgm:pt modelId="{AA5A2724-B24E-4DAD-800B-B44DB4D52CA4}" type="sibTrans" cxnId="{8FBA8A4F-F4B5-45A0-A1A0-55DE21B2C468}">
      <dgm:prSet/>
      <dgm:spPr/>
      <dgm:t>
        <a:bodyPr/>
        <a:lstStyle/>
        <a:p>
          <a:endParaRPr lang="fr-FR"/>
        </a:p>
      </dgm:t>
    </dgm:pt>
    <dgm:pt modelId="{E93EBEF7-C496-4391-9C65-406BB6702695}">
      <dgm:prSet phldrT="[Texte]"/>
      <dgm:spPr/>
      <dgm:t>
        <a:bodyPr/>
        <a:lstStyle/>
        <a:p>
          <a:r>
            <a:rPr lang="fr-FR" dirty="0" smtClean="0"/>
            <a:t>Documents authentiques écrits, audio, </a:t>
          </a:r>
          <a:r>
            <a:rPr lang="fr-FR" dirty="0" err="1" smtClean="0"/>
            <a:t>video</a:t>
          </a:r>
          <a:endParaRPr lang="fr-FR" dirty="0"/>
        </a:p>
      </dgm:t>
    </dgm:pt>
    <dgm:pt modelId="{E5E796E9-38D8-45F8-B048-240863546D29}" type="parTrans" cxnId="{08341B15-ADD4-4C0E-A4D1-8930FE1B2D02}">
      <dgm:prSet/>
      <dgm:spPr/>
      <dgm:t>
        <a:bodyPr/>
        <a:lstStyle/>
        <a:p>
          <a:endParaRPr lang="fr-FR"/>
        </a:p>
      </dgm:t>
    </dgm:pt>
    <dgm:pt modelId="{1772596C-6A60-485F-9B2F-BA164CDBF6E6}" type="sibTrans" cxnId="{08341B15-ADD4-4C0E-A4D1-8930FE1B2D02}">
      <dgm:prSet/>
      <dgm:spPr/>
      <dgm:t>
        <a:bodyPr/>
        <a:lstStyle/>
        <a:p>
          <a:endParaRPr lang="fr-FR"/>
        </a:p>
      </dgm:t>
    </dgm:pt>
    <dgm:pt modelId="{64EE3199-F5C9-440E-AFE4-6ED89EAA3BC8}">
      <dgm:prSet/>
      <dgm:spPr/>
      <dgm:t>
        <a:bodyPr/>
        <a:lstStyle/>
        <a:p>
          <a:r>
            <a:rPr lang="fr-FR" dirty="0" smtClean="0"/>
            <a:t>Apprenant</a:t>
          </a:r>
          <a:endParaRPr lang="fr-FR" dirty="0"/>
        </a:p>
      </dgm:t>
    </dgm:pt>
    <dgm:pt modelId="{1DA40266-B787-493B-8623-FC8B6C154649}" type="parTrans" cxnId="{5F24F197-C4DE-45B0-9747-189814759B7C}">
      <dgm:prSet/>
      <dgm:spPr/>
      <dgm:t>
        <a:bodyPr/>
        <a:lstStyle/>
        <a:p>
          <a:endParaRPr lang="fr-FR"/>
        </a:p>
      </dgm:t>
    </dgm:pt>
    <dgm:pt modelId="{8AB5953A-D8EA-4048-82E4-927779A541D8}" type="sibTrans" cxnId="{5F24F197-C4DE-45B0-9747-189814759B7C}">
      <dgm:prSet/>
      <dgm:spPr/>
      <dgm:t>
        <a:bodyPr/>
        <a:lstStyle/>
        <a:p>
          <a:endParaRPr lang="fr-FR"/>
        </a:p>
      </dgm:t>
    </dgm:pt>
    <dgm:pt modelId="{76D4E41E-A6FC-4453-BA15-B2579792F01B}">
      <dgm:prSet phldrT="[Texte]"/>
      <dgm:spPr/>
      <dgm:t>
        <a:bodyPr/>
        <a:lstStyle/>
        <a:p>
          <a:r>
            <a:rPr lang="fr-FR" dirty="0" smtClean="0"/>
            <a:t>Autres apprenants</a:t>
          </a:r>
          <a:endParaRPr lang="fr-FR" dirty="0"/>
        </a:p>
      </dgm:t>
    </dgm:pt>
    <dgm:pt modelId="{8DC9D65C-232C-4122-A45B-7A5D8C2A106C}" type="parTrans" cxnId="{E3328B3D-598B-499A-AA09-68A5BCFBD491}">
      <dgm:prSet/>
      <dgm:spPr/>
      <dgm:t>
        <a:bodyPr/>
        <a:lstStyle/>
        <a:p>
          <a:endParaRPr lang="fr-FR"/>
        </a:p>
      </dgm:t>
    </dgm:pt>
    <dgm:pt modelId="{68089DF7-F99C-4313-9AE4-9A96687DA1CB}" type="sibTrans" cxnId="{E3328B3D-598B-499A-AA09-68A5BCFBD491}">
      <dgm:prSet/>
      <dgm:spPr/>
      <dgm:t>
        <a:bodyPr/>
        <a:lstStyle/>
        <a:p>
          <a:endParaRPr lang="fr-FR"/>
        </a:p>
      </dgm:t>
    </dgm:pt>
    <dgm:pt modelId="{56A0901C-E338-4DA3-8D0D-FA7778511C8C}">
      <dgm:prSet phldrT="[Texte]"/>
      <dgm:spPr/>
      <dgm:t>
        <a:bodyPr/>
        <a:lstStyle/>
        <a:p>
          <a:r>
            <a:rPr lang="fr-FR" dirty="0" smtClean="0"/>
            <a:t>Documentalistes</a:t>
          </a:r>
          <a:endParaRPr lang="fr-FR" dirty="0"/>
        </a:p>
      </dgm:t>
    </dgm:pt>
    <dgm:pt modelId="{45A6FBF7-0C59-4B7F-8418-E7F0C8D7F4C9}" type="parTrans" cxnId="{395654DE-57B9-4D0B-8A65-1C7ED3C02329}">
      <dgm:prSet/>
      <dgm:spPr/>
      <dgm:t>
        <a:bodyPr/>
        <a:lstStyle/>
        <a:p>
          <a:endParaRPr lang="fr-FR"/>
        </a:p>
      </dgm:t>
    </dgm:pt>
    <dgm:pt modelId="{74A48CD2-7AF9-4EC6-BE57-E56B16511C49}" type="sibTrans" cxnId="{395654DE-57B9-4D0B-8A65-1C7ED3C02329}">
      <dgm:prSet/>
      <dgm:spPr/>
      <dgm:t>
        <a:bodyPr/>
        <a:lstStyle/>
        <a:p>
          <a:endParaRPr lang="fr-FR"/>
        </a:p>
      </dgm:t>
    </dgm:pt>
    <dgm:pt modelId="{D1F7C2CF-68C8-460E-A3D0-BA54E6012E37}">
      <dgm:prSet phldrT="[Texte]"/>
      <dgm:spPr/>
      <dgm:t>
        <a:bodyPr/>
        <a:lstStyle/>
        <a:p>
          <a:r>
            <a:rPr lang="fr-FR" dirty="0" smtClean="0"/>
            <a:t>Lieux, espaces</a:t>
          </a:r>
          <a:endParaRPr lang="fr-FR" dirty="0"/>
        </a:p>
      </dgm:t>
    </dgm:pt>
    <dgm:pt modelId="{700F6C46-6DB0-4224-9A6D-5AB27FA20837}" type="parTrans" cxnId="{BBF49880-7A48-4200-AC7A-966D64879862}">
      <dgm:prSet/>
      <dgm:spPr/>
      <dgm:t>
        <a:bodyPr/>
        <a:lstStyle/>
        <a:p>
          <a:endParaRPr lang="fr-FR"/>
        </a:p>
      </dgm:t>
    </dgm:pt>
    <dgm:pt modelId="{C3380B17-6B68-4A55-8F81-3CF687A24466}" type="sibTrans" cxnId="{BBF49880-7A48-4200-AC7A-966D64879862}">
      <dgm:prSet/>
      <dgm:spPr/>
      <dgm:t>
        <a:bodyPr/>
        <a:lstStyle/>
        <a:p>
          <a:endParaRPr lang="fr-FR"/>
        </a:p>
      </dgm:t>
    </dgm:pt>
    <dgm:pt modelId="{9030D600-8A50-427C-96AF-44FB4FFE6A22}" type="pres">
      <dgm:prSet presAssocID="{B7438864-6E8B-42ED-A9F0-05D4E8835C9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1371E4-8C33-435C-910E-0536A31D5D70}" type="pres">
      <dgm:prSet presAssocID="{B7438864-6E8B-42ED-A9F0-05D4E8835C9C}" presName="cycle" presStyleCnt="0"/>
      <dgm:spPr/>
      <dgm:t>
        <a:bodyPr/>
        <a:lstStyle/>
        <a:p>
          <a:endParaRPr lang="fr-FR"/>
        </a:p>
      </dgm:t>
    </dgm:pt>
    <dgm:pt modelId="{65BB22A4-449A-4C24-8BFE-4D3F36A886D5}" type="pres">
      <dgm:prSet presAssocID="{B7438864-6E8B-42ED-A9F0-05D4E8835C9C}" presName="centerShape" presStyleCnt="0"/>
      <dgm:spPr/>
      <dgm:t>
        <a:bodyPr/>
        <a:lstStyle/>
        <a:p>
          <a:endParaRPr lang="fr-FR"/>
        </a:p>
      </dgm:t>
    </dgm:pt>
    <dgm:pt modelId="{4A39E783-4E8E-46AD-A91A-826063C5B1B3}" type="pres">
      <dgm:prSet presAssocID="{B7438864-6E8B-42ED-A9F0-05D4E8835C9C}" presName="connSite" presStyleLbl="node1" presStyleIdx="0" presStyleCnt="5"/>
      <dgm:spPr/>
      <dgm:t>
        <a:bodyPr/>
        <a:lstStyle/>
        <a:p>
          <a:endParaRPr lang="fr-FR"/>
        </a:p>
      </dgm:t>
    </dgm:pt>
    <dgm:pt modelId="{340AEDB0-3CD0-44B8-B30E-A6954EB2B74A}" type="pres">
      <dgm:prSet presAssocID="{B7438864-6E8B-42ED-A9F0-05D4E8835C9C}" presName="visible" presStyleLbl="node1" presStyleIdx="0" presStyleCnt="5"/>
      <dgm:spPr/>
      <dgm:t>
        <a:bodyPr/>
        <a:lstStyle/>
        <a:p>
          <a:endParaRPr lang="fr-FR"/>
        </a:p>
      </dgm:t>
    </dgm:pt>
    <dgm:pt modelId="{2096C0AC-0FD8-493E-BB0B-078466890187}" type="pres">
      <dgm:prSet presAssocID="{58E6D513-1A6E-42EA-B577-5B7E07EEDEE7}" presName="Name25" presStyleLbl="parChTrans1D1" presStyleIdx="0" presStyleCnt="4"/>
      <dgm:spPr/>
      <dgm:t>
        <a:bodyPr/>
        <a:lstStyle/>
        <a:p>
          <a:endParaRPr lang="fr-FR"/>
        </a:p>
      </dgm:t>
    </dgm:pt>
    <dgm:pt modelId="{69B697ED-8071-4813-B829-D08ACCB5ED30}" type="pres">
      <dgm:prSet presAssocID="{FB78FD88-0323-4A36-A180-E214C842E9F4}" presName="node" presStyleCnt="0"/>
      <dgm:spPr/>
      <dgm:t>
        <a:bodyPr/>
        <a:lstStyle/>
        <a:p>
          <a:endParaRPr lang="fr-FR"/>
        </a:p>
      </dgm:t>
    </dgm:pt>
    <dgm:pt modelId="{2A7BCBDD-54EA-489C-9A3C-F4667EF2E0A5}" type="pres">
      <dgm:prSet presAssocID="{FB78FD88-0323-4A36-A180-E214C842E9F4}" presName="parentNode" presStyleLbl="node1" presStyleIdx="1" presStyleCnt="5" custLinFactX="-7356" custLinFactNeighborX="-100000" custLinFactNeighborY="720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D1F303-06BD-41D2-A321-8B39B5EC3C6B}" type="pres">
      <dgm:prSet presAssocID="{FB78FD88-0323-4A36-A180-E214C842E9F4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DF18CF-A03C-4519-B357-7695105E3F90}" type="pres">
      <dgm:prSet presAssocID="{5ECC9F38-0575-4908-BD9C-3CAC485244C6}" presName="Name25" presStyleLbl="parChTrans1D1" presStyleIdx="1" presStyleCnt="4"/>
      <dgm:spPr/>
      <dgm:t>
        <a:bodyPr/>
        <a:lstStyle/>
        <a:p>
          <a:endParaRPr lang="fr-FR"/>
        </a:p>
      </dgm:t>
    </dgm:pt>
    <dgm:pt modelId="{358D059C-6D3D-43B9-9635-9D7F94EB9DAC}" type="pres">
      <dgm:prSet presAssocID="{22908715-BA08-42C5-B855-5D9FFC388F9B}" presName="node" presStyleCnt="0"/>
      <dgm:spPr/>
      <dgm:t>
        <a:bodyPr/>
        <a:lstStyle/>
        <a:p>
          <a:endParaRPr lang="fr-FR"/>
        </a:p>
      </dgm:t>
    </dgm:pt>
    <dgm:pt modelId="{4E13C4F2-5570-4D25-9DD8-6FCDA56C8F77}" type="pres">
      <dgm:prSet presAssocID="{22908715-BA08-42C5-B855-5D9FFC388F9B}" presName="parentNode" presStyleLbl="node1" presStyleIdx="2" presStyleCnt="5" custLinFactX="-161244" custLinFactY="90781" custLinFactNeighborX="-20000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A37DE9-65C5-4DAA-A429-CBC61643A0B0}" type="pres">
      <dgm:prSet presAssocID="{22908715-BA08-42C5-B855-5D9FFC388F9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63D4B9-1D89-435A-A54C-A7BCE86025CA}" type="pres">
      <dgm:prSet presAssocID="{8770B3FA-92B8-4630-B944-BFEF675A69D0}" presName="Name25" presStyleLbl="parChTrans1D1" presStyleIdx="2" presStyleCnt="4"/>
      <dgm:spPr/>
      <dgm:t>
        <a:bodyPr/>
        <a:lstStyle/>
        <a:p>
          <a:endParaRPr lang="fr-FR"/>
        </a:p>
      </dgm:t>
    </dgm:pt>
    <dgm:pt modelId="{7558A905-D491-4C64-AA53-4AE54521EB56}" type="pres">
      <dgm:prSet presAssocID="{D7CDA924-E4EB-4563-BFE6-5F38F77F59FD}" presName="node" presStyleCnt="0"/>
      <dgm:spPr/>
      <dgm:t>
        <a:bodyPr/>
        <a:lstStyle/>
        <a:p>
          <a:endParaRPr lang="fr-FR"/>
        </a:p>
      </dgm:t>
    </dgm:pt>
    <dgm:pt modelId="{7F9DA0B7-215D-4050-9AE1-4DE5448DD95D}" type="pres">
      <dgm:prSet presAssocID="{D7CDA924-E4EB-4563-BFE6-5F38F77F59FD}" presName="parentNode" presStyleLbl="node1" presStyleIdx="3" presStyleCnt="5" custLinFactNeighborX="2801" custLinFactNeighborY="4562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9F9DC3-0FA2-4D4B-AE16-A84FDE02A96B}" type="pres">
      <dgm:prSet presAssocID="{D7CDA924-E4EB-4563-BFE6-5F38F77F59FD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3F7661-2454-4B97-9AAE-519A716555EA}" type="pres">
      <dgm:prSet presAssocID="{1DA40266-B787-493B-8623-FC8B6C154649}" presName="Name25" presStyleLbl="parChTrans1D1" presStyleIdx="3" presStyleCnt="4"/>
      <dgm:spPr/>
      <dgm:t>
        <a:bodyPr/>
        <a:lstStyle/>
        <a:p>
          <a:endParaRPr lang="fr-FR"/>
        </a:p>
      </dgm:t>
    </dgm:pt>
    <dgm:pt modelId="{D360A920-3658-4D62-BFD6-988068C5C1CE}" type="pres">
      <dgm:prSet presAssocID="{64EE3199-F5C9-440E-AFE4-6ED89EAA3BC8}" presName="node" presStyleCnt="0"/>
      <dgm:spPr/>
      <dgm:t>
        <a:bodyPr/>
        <a:lstStyle/>
        <a:p>
          <a:endParaRPr lang="fr-FR"/>
        </a:p>
      </dgm:t>
    </dgm:pt>
    <dgm:pt modelId="{6483BAF5-188A-4785-9B6D-21AB21E795A1}" type="pres">
      <dgm:prSet presAssocID="{64EE3199-F5C9-440E-AFE4-6ED89EAA3BC8}" presName="parentNode" presStyleLbl="node1" presStyleIdx="4" presStyleCnt="5" custScaleX="72406" custScaleY="65506" custLinFactY="-76322" custLinFactNeighborX="-983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FB9A63-64EF-4BB9-B450-A99C0EAA90F9}" type="pres">
      <dgm:prSet presAssocID="{64EE3199-F5C9-440E-AFE4-6ED89EAA3BC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B9DE7B1-B77F-4DE1-8900-1CB9505D659E}" type="presOf" srcId="{8770B3FA-92B8-4630-B944-BFEF675A69D0}" destId="{9363D4B9-1D89-435A-A54C-A7BCE86025CA}" srcOrd="0" destOrd="0" presId="urn:microsoft.com/office/officeart/2005/8/layout/radial2"/>
    <dgm:cxn modelId="{2697D3C6-14EA-434B-9741-45C61F9233C7}" type="presOf" srcId="{45122E79-98C6-4760-B8B3-718D39B7420F}" destId="{23A37DE9-65C5-4DAA-A429-CBC61643A0B0}" srcOrd="0" destOrd="1" presId="urn:microsoft.com/office/officeart/2005/8/layout/radial2"/>
    <dgm:cxn modelId="{EB68B479-9A59-4100-912B-D4E7B0BBBC18}" srcId="{B7438864-6E8B-42ED-A9F0-05D4E8835C9C}" destId="{FB78FD88-0323-4A36-A180-E214C842E9F4}" srcOrd="0" destOrd="0" parTransId="{58E6D513-1A6E-42EA-B577-5B7E07EEDEE7}" sibTransId="{F471511C-F1DB-413F-B845-92006B6CFF66}"/>
    <dgm:cxn modelId="{00721E96-DAF9-453D-9415-E84A1C90C68B}" srcId="{B7438864-6E8B-42ED-A9F0-05D4E8835C9C}" destId="{22908715-BA08-42C5-B855-5D9FFC388F9B}" srcOrd="1" destOrd="0" parTransId="{5ECC9F38-0575-4908-BD9C-3CAC485244C6}" sibTransId="{E806AECC-3C62-4473-88DA-4F402D321690}"/>
    <dgm:cxn modelId="{096A7A1F-5895-4166-A979-D3EFABAD2EF9}" srcId="{B7438864-6E8B-42ED-A9F0-05D4E8835C9C}" destId="{D7CDA924-E4EB-4563-BFE6-5F38F77F59FD}" srcOrd="2" destOrd="0" parTransId="{8770B3FA-92B8-4630-B944-BFEF675A69D0}" sibTransId="{C06055F0-B7EE-422F-BF73-6F581A0F2B1E}"/>
    <dgm:cxn modelId="{317134CB-4861-424F-996D-8E8BCB3918EE}" type="presOf" srcId="{76D4E41E-A6FC-4453-BA15-B2579792F01B}" destId="{F7D1F303-06BD-41D2-A321-8B39B5EC3C6B}" srcOrd="0" destOrd="2" presId="urn:microsoft.com/office/officeart/2005/8/layout/radial2"/>
    <dgm:cxn modelId="{CF122807-F860-40C5-8825-94A131B9D53F}" type="presOf" srcId="{E93EBEF7-C496-4391-9C65-406BB6702695}" destId="{919F9DC3-0FA2-4D4B-AE16-A84FDE02A96B}" srcOrd="0" destOrd="1" presId="urn:microsoft.com/office/officeart/2005/8/layout/radial2"/>
    <dgm:cxn modelId="{3C24A198-FB3C-45FA-AE03-B5BD28DC9239}" type="presOf" srcId="{34041D3C-2F4B-452C-AF65-B26F2860C599}" destId="{23A37DE9-65C5-4DAA-A429-CBC61643A0B0}" srcOrd="0" destOrd="2" presId="urn:microsoft.com/office/officeart/2005/8/layout/radial2"/>
    <dgm:cxn modelId="{395654DE-57B9-4D0B-8A65-1C7ED3C02329}" srcId="{FB78FD88-0323-4A36-A180-E214C842E9F4}" destId="{56A0901C-E338-4DA3-8D0D-FA7778511C8C}" srcOrd="3" destOrd="0" parTransId="{45A6FBF7-0C59-4B7F-8418-E7F0C8D7F4C9}" sibTransId="{74A48CD2-7AF9-4EC6-BE57-E56B16511C49}"/>
    <dgm:cxn modelId="{5F24F197-C4DE-45B0-9747-189814759B7C}" srcId="{B7438864-6E8B-42ED-A9F0-05D4E8835C9C}" destId="{64EE3199-F5C9-440E-AFE4-6ED89EAA3BC8}" srcOrd="3" destOrd="0" parTransId="{1DA40266-B787-493B-8623-FC8B6C154649}" sibTransId="{8AB5953A-D8EA-4048-82E4-927779A541D8}"/>
    <dgm:cxn modelId="{AC13672F-8376-4C9D-8CC1-20C8F9A1AE27}" type="presOf" srcId="{64EE3199-F5C9-440E-AFE4-6ED89EAA3BC8}" destId="{6483BAF5-188A-4785-9B6D-21AB21E795A1}" srcOrd="0" destOrd="0" presId="urn:microsoft.com/office/officeart/2005/8/layout/radial2"/>
    <dgm:cxn modelId="{8FBA8A4F-F4B5-45A0-A1A0-55DE21B2C468}" srcId="{D7CDA924-E4EB-4563-BFE6-5F38F77F59FD}" destId="{8E4CFF7F-D878-4C2D-9A35-7512A4F47EE4}" srcOrd="0" destOrd="0" parTransId="{E52BEFC8-54DA-4BD2-B65C-A71875FB3118}" sibTransId="{AA5A2724-B24E-4DAD-800B-B44DB4D52CA4}"/>
    <dgm:cxn modelId="{08341B15-ADD4-4C0E-A4D1-8930FE1B2D02}" srcId="{D7CDA924-E4EB-4563-BFE6-5F38F77F59FD}" destId="{E93EBEF7-C496-4391-9C65-406BB6702695}" srcOrd="1" destOrd="0" parTransId="{E5E796E9-38D8-45F8-B048-240863546D29}" sibTransId="{1772596C-6A60-485F-9B2F-BA164CDBF6E6}"/>
    <dgm:cxn modelId="{13E622B7-1EC3-40CB-9303-28B5FCB864B6}" srcId="{22908715-BA08-42C5-B855-5D9FFC388F9B}" destId="{45122E79-98C6-4760-B8B3-718D39B7420F}" srcOrd="1" destOrd="0" parTransId="{259FD5D9-8EA3-4A93-A181-14182BA33ABD}" sibTransId="{BD975C15-89CF-4A61-900C-D5782F6A079F}"/>
    <dgm:cxn modelId="{C8019651-7A1B-4178-88E3-D53864E7CD07}" type="presOf" srcId="{56A0901C-E338-4DA3-8D0D-FA7778511C8C}" destId="{F7D1F303-06BD-41D2-A321-8B39B5EC3C6B}" srcOrd="0" destOrd="3" presId="urn:microsoft.com/office/officeart/2005/8/layout/radial2"/>
    <dgm:cxn modelId="{E605F9B3-0893-442D-98F2-9D832FB5D871}" type="presOf" srcId="{B2C01EB1-4EC0-4A43-A918-69D3FED6E8B5}" destId="{F7D1F303-06BD-41D2-A321-8B39B5EC3C6B}" srcOrd="0" destOrd="0" presId="urn:microsoft.com/office/officeart/2005/8/layout/radial2"/>
    <dgm:cxn modelId="{1C8A5C4C-6884-49C8-89F5-67A77ABDA296}" type="presOf" srcId="{5ECC9F38-0575-4908-BD9C-3CAC485244C6}" destId="{17DF18CF-A03C-4519-B357-7695105E3F90}" srcOrd="0" destOrd="0" presId="urn:microsoft.com/office/officeart/2005/8/layout/radial2"/>
    <dgm:cxn modelId="{B8DF1622-64AD-4623-972E-09740DF35BD8}" type="presOf" srcId="{D7CDA924-E4EB-4563-BFE6-5F38F77F59FD}" destId="{7F9DA0B7-215D-4050-9AE1-4DE5448DD95D}" srcOrd="0" destOrd="0" presId="urn:microsoft.com/office/officeart/2005/8/layout/radial2"/>
    <dgm:cxn modelId="{2B5B8B1B-096F-4E10-8E0B-19CE8AF5F414}" srcId="{FB78FD88-0323-4A36-A180-E214C842E9F4}" destId="{CF5C94EE-F763-4935-BF17-86ED245D3FA1}" srcOrd="1" destOrd="0" parTransId="{4A536EE2-9102-4A19-ACD5-D7788ACE60A5}" sibTransId="{15331D90-8FAE-4559-A01A-FD5B8512EB33}"/>
    <dgm:cxn modelId="{49A0984F-987A-4162-AE58-3CC05B908D84}" type="presOf" srcId="{58E6D513-1A6E-42EA-B577-5B7E07EEDEE7}" destId="{2096C0AC-0FD8-493E-BB0B-078466890187}" srcOrd="0" destOrd="0" presId="urn:microsoft.com/office/officeart/2005/8/layout/radial2"/>
    <dgm:cxn modelId="{B8F897EC-0EFA-459E-A096-C6445E36B19B}" type="presOf" srcId="{B7438864-6E8B-42ED-A9F0-05D4E8835C9C}" destId="{9030D600-8A50-427C-96AF-44FB4FFE6A22}" srcOrd="0" destOrd="0" presId="urn:microsoft.com/office/officeart/2005/8/layout/radial2"/>
    <dgm:cxn modelId="{E3328B3D-598B-499A-AA09-68A5BCFBD491}" srcId="{FB78FD88-0323-4A36-A180-E214C842E9F4}" destId="{76D4E41E-A6FC-4453-BA15-B2579792F01B}" srcOrd="2" destOrd="0" parTransId="{8DC9D65C-232C-4122-A45B-7A5D8C2A106C}" sibTransId="{68089DF7-F99C-4313-9AE4-9A96687DA1CB}"/>
    <dgm:cxn modelId="{C18D3DDB-7B5C-4CC4-9D8E-896C0E5021FA}" type="presOf" srcId="{CF5C94EE-F763-4935-BF17-86ED245D3FA1}" destId="{F7D1F303-06BD-41D2-A321-8B39B5EC3C6B}" srcOrd="0" destOrd="1" presId="urn:microsoft.com/office/officeart/2005/8/layout/radial2"/>
    <dgm:cxn modelId="{4A778723-342C-49F5-A357-5FAA784DBA3A}" type="presOf" srcId="{8E4CFF7F-D878-4C2D-9A35-7512A4F47EE4}" destId="{919F9DC3-0FA2-4D4B-AE16-A84FDE02A96B}" srcOrd="0" destOrd="0" presId="urn:microsoft.com/office/officeart/2005/8/layout/radial2"/>
    <dgm:cxn modelId="{12DF9AF8-725E-4E47-AA70-B04F89383B20}" type="presOf" srcId="{1DA40266-B787-493B-8623-FC8B6C154649}" destId="{C43F7661-2454-4B97-9AAE-519A716555EA}" srcOrd="0" destOrd="0" presId="urn:microsoft.com/office/officeart/2005/8/layout/radial2"/>
    <dgm:cxn modelId="{EC10AB84-01E9-4CCC-8F76-8C46146ED591}" type="presOf" srcId="{D1F7C2CF-68C8-460E-A3D0-BA54E6012E37}" destId="{23A37DE9-65C5-4DAA-A429-CBC61643A0B0}" srcOrd="0" destOrd="0" presId="urn:microsoft.com/office/officeart/2005/8/layout/radial2"/>
    <dgm:cxn modelId="{4F0D4BAA-650E-4B51-8402-39F6CCF82175}" srcId="{FB78FD88-0323-4A36-A180-E214C842E9F4}" destId="{B2C01EB1-4EC0-4A43-A918-69D3FED6E8B5}" srcOrd="0" destOrd="0" parTransId="{C5784546-95B8-4F87-9977-F2013F0164C8}" sibTransId="{F3262AAD-F068-44D5-BA88-DCF9F82593E9}"/>
    <dgm:cxn modelId="{BBF49880-7A48-4200-AC7A-966D64879862}" srcId="{22908715-BA08-42C5-B855-5D9FFC388F9B}" destId="{D1F7C2CF-68C8-460E-A3D0-BA54E6012E37}" srcOrd="0" destOrd="0" parTransId="{700F6C46-6DB0-4224-9A6D-5AB27FA20837}" sibTransId="{C3380B17-6B68-4A55-8F81-3CF687A24466}"/>
    <dgm:cxn modelId="{8C8CCBC1-A89E-48A0-8545-CF29A481D338}" type="presOf" srcId="{FB78FD88-0323-4A36-A180-E214C842E9F4}" destId="{2A7BCBDD-54EA-489C-9A3C-F4667EF2E0A5}" srcOrd="0" destOrd="0" presId="urn:microsoft.com/office/officeart/2005/8/layout/radial2"/>
    <dgm:cxn modelId="{223397FE-48A9-4A0F-92FF-C32F6F6B3FF1}" type="presOf" srcId="{22908715-BA08-42C5-B855-5D9FFC388F9B}" destId="{4E13C4F2-5570-4D25-9DD8-6FCDA56C8F77}" srcOrd="0" destOrd="0" presId="urn:microsoft.com/office/officeart/2005/8/layout/radial2"/>
    <dgm:cxn modelId="{A0737D32-39A4-4E68-9ADB-45AAA61CC656}" srcId="{22908715-BA08-42C5-B855-5D9FFC388F9B}" destId="{34041D3C-2F4B-452C-AF65-B26F2860C599}" srcOrd="2" destOrd="0" parTransId="{10164C26-9CA0-42C4-B80C-487A2B7F6036}" sibTransId="{13D6D959-B067-4844-9468-736AD027FDBC}"/>
    <dgm:cxn modelId="{EB3BF5D1-CFB3-4C51-AFEB-E11983F98C68}" type="presParOf" srcId="{9030D600-8A50-427C-96AF-44FB4FFE6A22}" destId="{8B1371E4-8C33-435C-910E-0536A31D5D70}" srcOrd="0" destOrd="0" presId="urn:microsoft.com/office/officeart/2005/8/layout/radial2"/>
    <dgm:cxn modelId="{EB5F1162-70C1-4DF4-80B4-9D40C4BB0A4A}" type="presParOf" srcId="{8B1371E4-8C33-435C-910E-0536A31D5D70}" destId="{65BB22A4-449A-4C24-8BFE-4D3F36A886D5}" srcOrd="0" destOrd="0" presId="urn:microsoft.com/office/officeart/2005/8/layout/radial2"/>
    <dgm:cxn modelId="{278EAFE1-AD8B-4C17-9A3A-D9F98AABCB0C}" type="presParOf" srcId="{65BB22A4-449A-4C24-8BFE-4D3F36A886D5}" destId="{4A39E783-4E8E-46AD-A91A-826063C5B1B3}" srcOrd="0" destOrd="0" presId="urn:microsoft.com/office/officeart/2005/8/layout/radial2"/>
    <dgm:cxn modelId="{C91B3F39-6032-487E-82B2-CB0AC88ECE44}" type="presParOf" srcId="{65BB22A4-449A-4C24-8BFE-4D3F36A886D5}" destId="{340AEDB0-3CD0-44B8-B30E-A6954EB2B74A}" srcOrd="1" destOrd="0" presId="urn:microsoft.com/office/officeart/2005/8/layout/radial2"/>
    <dgm:cxn modelId="{4300AE4C-CDA1-4EB6-A2D5-1B83D2BAD9D1}" type="presParOf" srcId="{8B1371E4-8C33-435C-910E-0536A31D5D70}" destId="{2096C0AC-0FD8-493E-BB0B-078466890187}" srcOrd="1" destOrd="0" presId="urn:microsoft.com/office/officeart/2005/8/layout/radial2"/>
    <dgm:cxn modelId="{99863021-3DB6-41E2-9F12-F1B407BBEFD7}" type="presParOf" srcId="{8B1371E4-8C33-435C-910E-0536A31D5D70}" destId="{69B697ED-8071-4813-B829-D08ACCB5ED30}" srcOrd="2" destOrd="0" presId="urn:microsoft.com/office/officeart/2005/8/layout/radial2"/>
    <dgm:cxn modelId="{56C90255-20F0-475B-AB36-91962E33EF0C}" type="presParOf" srcId="{69B697ED-8071-4813-B829-D08ACCB5ED30}" destId="{2A7BCBDD-54EA-489C-9A3C-F4667EF2E0A5}" srcOrd="0" destOrd="0" presId="urn:microsoft.com/office/officeart/2005/8/layout/radial2"/>
    <dgm:cxn modelId="{FE782A02-D5FC-4910-A839-74F9688B8017}" type="presParOf" srcId="{69B697ED-8071-4813-B829-D08ACCB5ED30}" destId="{F7D1F303-06BD-41D2-A321-8B39B5EC3C6B}" srcOrd="1" destOrd="0" presId="urn:microsoft.com/office/officeart/2005/8/layout/radial2"/>
    <dgm:cxn modelId="{C2169A50-2366-4D5C-874F-AE2E35C8F59A}" type="presParOf" srcId="{8B1371E4-8C33-435C-910E-0536A31D5D70}" destId="{17DF18CF-A03C-4519-B357-7695105E3F90}" srcOrd="3" destOrd="0" presId="urn:microsoft.com/office/officeart/2005/8/layout/radial2"/>
    <dgm:cxn modelId="{06B7C068-E860-4BD2-832C-96F22300A546}" type="presParOf" srcId="{8B1371E4-8C33-435C-910E-0536A31D5D70}" destId="{358D059C-6D3D-43B9-9635-9D7F94EB9DAC}" srcOrd="4" destOrd="0" presId="urn:microsoft.com/office/officeart/2005/8/layout/radial2"/>
    <dgm:cxn modelId="{3856B245-28FD-4D18-A9BF-E0C452D06464}" type="presParOf" srcId="{358D059C-6D3D-43B9-9635-9D7F94EB9DAC}" destId="{4E13C4F2-5570-4D25-9DD8-6FCDA56C8F77}" srcOrd="0" destOrd="0" presId="urn:microsoft.com/office/officeart/2005/8/layout/radial2"/>
    <dgm:cxn modelId="{75D2488F-7749-449E-A310-AD4838C5C95A}" type="presParOf" srcId="{358D059C-6D3D-43B9-9635-9D7F94EB9DAC}" destId="{23A37DE9-65C5-4DAA-A429-CBC61643A0B0}" srcOrd="1" destOrd="0" presId="urn:microsoft.com/office/officeart/2005/8/layout/radial2"/>
    <dgm:cxn modelId="{43EAB747-6DFF-42BC-8D2B-3F75F08FCDB6}" type="presParOf" srcId="{8B1371E4-8C33-435C-910E-0536A31D5D70}" destId="{9363D4B9-1D89-435A-A54C-A7BCE86025CA}" srcOrd="5" destOrd="0" presId="urn:microsoft.com/office/officeart/2005/8/layout/radial2"/>
    <dgm:cxn modelId="{9C76F97B-8C38-478D-88A9-6743AE1D02C7}" type="presParOf" srcId="{8B1371E4-8C33-435C-910E-0536A31D5D70}" destId="{7558A905-D491-4C64-AA53-4AE54521EB56}" srcOrd="6" destOrd="0" presId="urn:microsoft.com/office/officeart/2005/8/layout/radial2"/>
    <dgm:cxn modelId="{B0F92EB8-DC22-4373-93DE-E6D64D6CDE5F}" type="presParOf" srcId="{7558A905-D491-4C64-AA53-4AE54521EB56}" destId="{7F9DA0B7-215D-4050-9AE1-4DE5448DD95D}" srcOrd="0" destOrd="0" presId="urn:microsoft.com/office/officeart/2005/8/layout/radial2"/>
    <dgm:cxn modelId="{053DA570-C878-404D-A4D2-F8783C807663}" type="presParOf" srcId="{7558A905-D491-4C64-AA53-4AE54521EB56}" destId="{919F9DC3-0FA2-4D4B-AE16-A84FDE02A96B}" srcOrd="1" destOrd="0" presId="urn:microsoft.com/office/officeart/2005/8/layout/radial2"/>
    <dgm:cxn modelId="{049F7385-0DBA-4BC2-B293-0DD8F0D56E06}" type="presParOf" srcId="{8B1371E4-8C33-435C-910E-0536A31D5D70}" destId="{C43F7661-2454-4B97-9AAE-519A716555EA}" srcOrd="7" destOrd="0" presId="urn:microsoft.com/office/officeart/2005/8/layout/radial2"/>
    <dgm:cxn modelId="{46B752AD-3273-4670-B2D2-66465409026D}" type="presParOf" srcId="{8B1371E4-8C33-435C-910E-0536A31D5D70}" destId="{D360A920-3658-4D62-BFD6-988068C5C1CE}" srcOrd="8" destOrd="0" presId="urn:microsoft.com/office/officeart/2005/8/layout/radial2"/>
    <dgm:cxn modelId="{1C17F682-2A7B-491E-BDEB-B9D0399FED09}" type="presParOf" srcId="{D360A920-3658-4D62-BFD6-988068C5C1CE}" destId="{6483BAF5-188A-4785-9B6D-21AB21E795A1}" srcOrd="0" destOrd="0" presId="urn:microsoft.com/office/officeart/2005/8/layout/radial2"/>
    <dgm:cxn modelId="{E1F0DE25-523C-4D80-8B11-49690895589B}" type="presParOf" srcId="{D360A920-3658-4D62-BFD6-988068C5C1CE}" destId="{42FB9A63-64EF-4BB9-B450-A99C0EAA90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F7661-2454-4B97-9AAE-519A716555EA}">
      <dsp:nvSpPr>
        <dsp:cNvPr id="0" name=""/>
        <dsp:cNvSpPr/>
      </dsp:nvSpPr>
      <dsp:spPr>
        <a:xfrm rot="9744082">
          <a:off x="2410122" y="2355572"/>
          <a:ext cx="1001101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1001101" y="18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63D4B9-1D89-435A-A54C-A7BCE86025CA}">
      <dsp:nvSpPr>
        <dsp:cNvPr id="0" name=""/>
        <dsp:cNvSpPr/>
      </dsp:nvSpPr>
      <dsp:spPr>
        <a:xfrm rot="2039448">
          <a:off x="3319600" y="3031039"/>
          <a:ext cx="798212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798212" y="18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F18CF-A03C-4519-B357-7695105E3F90}">
      <dsp:nvSpPr>
        <dsp:cNvPr id="0" name=""/>
        <dsp:cNvSpPr/>
      </dsp:nvSpPr>
      <dsp:spPr>
        <a:xfrm rot="8787044">
          <a:off x="1319525" y="3057499"/>
          <a:ext cx="927796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927796" y="18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6C0AC-0FD8-493E-BB0B-078466890187}">
      <dsp:nvSpPr>
        <dsp:cNvPr id="0" name=""/>
        <dsp:cNvSpPr/>
      </dsp:nvSpPr>
      <dsp:spPr>
        <a:xfrm rot="16223869">
          <a:off x="2450012" y="1453030"/>
          <a:ext cx="670927" cy="36606"/>
        </a:xfrm>
        <a:custGeom>
          <a:avLst/>
          <a:gdLst/>
          <a:ahLst/>
          <a:cxnLst/>
          <a:rect l="0" t="0" r="0" b="0"/>
          <a:pathLst>
            <a:path>
              <a:moveTo>
                <a:pt x="0" y="18303"/>
              </a:moveTo>
              <a:lnTo>
                <a:pt x="670927" y="18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AEDB0-3CD0-44B8-B30E-A6954EB2B74A}">
      <dsp:nvSpPr>
        <dsp:cNvPr id="0" name=""/>
        <dsp:cNvSpPr/>
      </dsp:nvSpPr>
      <dsp:spPr>
        <a:xfrm>
          <a:off x="1909094" y="1545841"/>
          <a:ext cx="1739650" cy="17396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BCBDD-54EA-489C-9A3C-F4667EF2E0A5}">
      <dsp:nvSpPr>
        <dsp:cNvPr id="0" name=""/>
        <dsp:cNvSpPr/>
      </dsp:nvSpPr>
      <dsp:spPr>
        <a:xfrm>
          <a:off x="2304251" y="162020"/>
          <a:ext cx="973869" cy="9738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Ressources humaines</a:t>
          </a:r>
          <a:endParaRPr lang="fr-FR" sz="900" kern="1200" dirty="0"/>
        </a:p>
      </dsp:txBody>
      <dsp:txXfrm>
        <a:off x="2446871" y="304640"/>
        <a:ext cx="688629" cy="688629"/>
      </dsp:txXfrm>
    </dsp:sp>
    <dsp:sp modelId="{F7D1F303-06BD-41D2-A321-8B39B5EC3C6B}">
      <dsp:nvSpPr>
        <dsp:cNvPr id="0" name=""/>
        <dsp:cNvSpPr/>
      </dsp:nvSpPr>
      <dsp:spPr>
        <a:xfrm>
          <a:off x="3375507" y="162020"/>
          <a:ext cx="1460804" cy="973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Conseillers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Locuteurs natifs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Autres apprenants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Documentalistes</a:t>
          </a:r>
          <a:endParaRPr lang="fr-FR" sz="1200" kern="1200" dirty="0"/>
        </a:p>
      </dsp:txBody>
      <dsp:txXfrm>
        <a:off x="3375507" y="162020"/>
        <a:ext cx="1460804" cy="973869"/>
      </dsp:txXfrm>
    </dsp:sp>
    <dsp:sp modelId="{4E13C4F2-5570-4D25-9DD8-6FCDA56C8F77}">
      <dsp:nvSpPr>
        <dsp:cNvPr id="0" name=""/>
        <dsp:cNvSpPr/>
      </dsp:nvSpPr>
      <dsp:spPr>
        <a:xfrm>
          <a:off x="504054" y="3114349"/>
          <a:ext cx="973869" cy="9738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Ressources logistiques</a:t>
          </a:r>
          <a:endParaRPr lang="fr-FR" sz="900" kern="1200" dirty="0"/>
        </a:p>
      </dsp:txBody>
      <dsp:txXfrm>
        <a:off x="646674" y="3256969"/>
        <a:ext cx="688629" cy="688629"/>
      </dsp:txXfrm>
    </dsp:sp>
    <dsp:sp modelId="{23A37DE9-65C5-4DAA-A429-CBC61643A0B0}">
      <dsp:nvSpPr>
        <dsp:cNvPr id="0" name=""/>
        <dsp:cNvSpPr/>
      </dsp:nvSpPr>
      <dsp:spPr>
        <a:xfrm>
          <a:off x="1575311" y="3114349"/>
          <a:ext cx="1460804" cy="973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Lieux, espaces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hardware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software</a:t>
          </a:r>
          <a:endParaRPr lang="fr-FR" sz="1200" kern="1200" dirty="0"/>
        </a:p>
      </dsp:txBody>
      <dsp:txXfrm>
        <a:off x="1575311" y="3114349"/>
        <a:ext cx="1460804" cy="973869"/>
      </dsp:txXfrm>
    </dsp:sp>
    <dsp:sp modelId="{7F9DA0B7-215D-4050-9AE1-4DE5448DD95D}">
      <dsp:nvSpPr>
        <dsp:cNvPr id="0" name=""/>
        <dsp:cNvSpPr/>
      </dsp:nvSpPr>
      <dsp:spPr>
        <a:xfrm>
          <a:off x="3960439" y="3042342"/>
          <a:ext cx="1043790" cy="10437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Ressources documentaires</a:t>
          </a:r>
          <a:endParaRPr lang="fr-FR" sz="900" kern="1200" dirty="0"/>
        </a:p>
      </dsp:txBody>
      <dsp:txXfrm>
        <a:off x="4113299" y="3195202"/>
        <a:ext cx="738070" cy="738070"/>
      </dsp:txXfrm>
    </dsp:sp>
    <dsp:sp modelId="{919F9DC3-0FA2-4D4B-AE16-A84FDE02A96B}">
      <dsp:nvSpPr>
        <dsp:cNvPr id="0" name=""/>
        <dsp:cNvSpPr/>
      </dsp:nvSpPr>
      <dsp:spPr>
        <a:xfrm>
          <a:off x="5108608" y="3042342"/>
          <a:ext cx="1565685" cy="1043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Manuels, méthodes, dictionnaires, grammaires,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Documents authentiques écrits, audio, </a:t>
          </a:r>
          <a:r>
            <a:rPr lang="fr-FR" sz="1200" kern="1200" dirty="0" err="1" smtClean="0"/>
            <a:t>video</a:t>
          </a:r>
          <a:endParaRPr lang="fr-FR" sz="1200" kern="1200" dirty="0"/>
        </a:p>
      </dsp:txBody>
      <dsp:txXfrm>
        <a:off x="5108608" y="3042342"/>
        <a:ext cx="1565685" cy="1043790"/>
      </dsp:txXfrm>
    </dsp:sp>
    <dsp:sp modelId="{6483BAF5-188A-4785-9B6D-21AB21E795A1}">
      <dsp:nvSpPr>
        <dsp:cNvPr id="0" name=""/>
        <dsp:cNvSpPr/>
      </dsp:nvSpPr>
      <dsp:spPr>
        <a:xfrm>
          <a:off x="2412267" y="2070232"/>
          <a:ext cx="755766" cy="6837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Apprenant</a:t>
          </a:r>
          <a:endParaRPr lang="fr-FR" sz="900" kern="1200" dirty="0"/>
        </a:p>
      </dsp:txBody>
      <dsp:txXfrm>
        <a:off x="2522946" y="2170364"/>
        <a:ext cx="534408" cy="483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8B3F9AD-7B82-4D8E-A7CB-812A6929A5ED}" type="datetimeFigureOut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9530AAE-CC4B-40CD-9113-032EEE8195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337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2457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885379-F0E0-4D7F-A548-7A1309098FA5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43B301-CC01-4463-BE72-0A1EB3D8CAC7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A9253-5A77-453E-8C56-304AA07B6C25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5DC9-6670-4253-ABB6-856FF1D3DD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68D9B-7A83-4779-AE57-E646F4F24351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88A80-49C2-4D89-9BA5-02E34A49A4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451ED-2681-49AC-8954-2A336D895C82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4E4E4-3019-43CB-ADA0-38A8D1398F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34CC3-0E0C-4E52-AEAF-585EB972B0F1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9B023-2B2C-42E6-88A2-045C8C5BE6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0F92D-6D71-4180-BB4D-4666FF4FE20B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A5F93-D7D5-4EDD-AD60-7A6B2EED28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EFDB7-534D-44A2-B3BD-E8C9FBE156F1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911A2-FD11-48FF-AC19-1F34B0AFC8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CE459-97D8-475B-84CF-D660A76688E9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BCC8C-6D66-4496-81F0-6D46156CCE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B8722-1496-45B8-BA69-DA0346BEDA7F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7E12-9C04-4E3C-A924-727B9E59FB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ACFF-22ED-4C4E-A653-8ED9467B4762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BCCD-5D06-477E-BBD7-E48E9810F6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07AD6-F167-47DA-BFA6-96C5E3DAC711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C97BA-A395-4C71-B16A-D51CA79D73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BECFD-2B48-414F-9D01-AD0456489C3E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AEDFE-6896-4D4D-B345-667C3D082A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E7CFBB-0258-47FC-A9B8-C636D5FEC814}" type="datetime1">
              <a:rPr lang="fr-FR"/>
              <a:pPr>
                <a:defRPr/>
              </a:pPr>
              <a:t>19/06/2014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A10FDA-CD79-420B-ABB4-72D68F4F12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melanges/9regent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lsic.revues.org/139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docnum.univ-lorraine.fr/public/BUL_M_2013_GALLAND_JULIE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133-162_ismail-alii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lf.fr/IMG/pdf/melanges/11_trebbi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-nancy-metz.fr/lycee-here-de-laxou-laureat-du-label-europeen-des-langues-31297.kjsp?RH=I_ACADEMI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fepedagogique.net/communautes/Forum2011/Lists/Billets/Post.aspx?ID=1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-nancy-metz.fr/ia54/cgi-bin/temTUIC/fiche.asp?co_fiche=89&amp;prov=pu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32-44_carette-alii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oalea.univ-lorraine.fr/sites/coalea.univ-lorraine.fr/files/ciekanski_2005.pdf" TargetMode="External"/><Relationship Id="rId2" Type="http://schemas.openxmlformats.org/officeDocument/2006/relationships/hyperlink" Target="http://coalea.univ-lorraine.fr/sites/coalea.univ-lorraine.fr/files/albero_2003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melanges/03_gremmo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hmania.f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melanges/09_moulden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ilf.fr/IMG/pdf/melanges/2bailly-petitdemang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96975"/>
            <a:ext cx="7772400" cy="2403475"/>
          </a:xfrm>
          <a:ln w="28575">
            <a:solidFill>
              <a:srgbClr val="0070C0"/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Exemples de dispositifs d’apprentissage autodirigé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50660-7373-4B3E-92C3-4973149B88AE}" type="slidenum">
              <a:rPr lang="fr-FR"/>
              <a:pPr>
                <a:defRPr/>
              </a:pPr>
              <a:t>1</a:t>
            </a:fld>
            <a:endParaRPr lang="fr-FR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138" y="5589588"/>
            <a:ext cx="2336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Deug Sciences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8788" y="1557338"/>
            <a:ext cx="8229600" cy="4967287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/>
              <a:t>Objectifs</a:t>
            </a:r>
            <a:r>
              <a:rPr lang="fr-FR" sz="2400" dirty="0"/>
              <a:t>  : </a:t>
            </a:r>
          </a:p>
          <a:p>
            <a:pPr lvl="2"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(1) Apprendre à apprendre  </a:t>
            </a:r>
          </a:p>
          <a:p>
            <a:pPr lvl="2"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/>
              <a:t>(2) CE et CO en langue de spécialité : genres scientifiques écrits et oraux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/>
              <a:t>Organisation</a:t>
            </a:r>
            <a:r>
              <a:rPr lang="fr-FR" sz="2400" dirty="0"/>
              <a:t> :</a:t>
            </a:r>
          </a:p>
          <a:p>
            <a:pPr lvl="1" algn="just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err="1"/>
              <a:t>Présentiel</a:t>
            </a:r>
            <a:r>
              <a:rPr lang="fr-FR" sz="2400" dirty="0"/>
              <a:t> : 16h, contenus : apprendre à apprendre</a:t>
            </a:r>
          </a:p>
          <a:p>
            <a:pPr lvl="1" algn="just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err="1"/>
              <a:t>Non-présentiel</a:t>
            </a:r>
            <a:r>
              <a:rPr lang="fr-FR" sz="2400" dirty="0"/>
              <a:t> : 14 h : travail autodirigé sur projet individuel ou de groupe</a:t>
            </a:r>
          </a:p>
          <a:p>
            <a:pPr lvl="1" algn="just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/>
              <a:t>3 entretiens obligatoires (début, milieu et fin)</a:t>
            </a:r>
          </a:p>
          <a:p>
            <a:pPr lvl="1" algn="just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/>
              <a:t>Entretiens facultatifs </a:t>
            </a:r>
          </a:p>
          <a:p>
            <a:pPr algn="just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/>
              <a:t>Evaluation</a:t>
            </a:r>
            <a:r>
              <a:rPr lang="fr-FR" sz="2400" dirty="0"/>
              <a:t> : notes test de CE et de CO (</a:t>
            </a:r>
            <a:r>
              <a:rPr lang="fr-FR" sz="2400" dirty="0" err="1"/>
              <a:t>coef</a:t>
            </a:r>
            <a:r>
              <a:rPr lang="fr-FR" sz="2400" dirty="0"/>
              <a:t> 1) + note de projet négociée avec l’enseignant (</a:t>
            </a:r>
            <a:r>
              <a:rPr lang="fr-FR" sz="2400" dirty="0" err="1"/>
              <a:t>Coef</a:t>
            </a:r>
            <a:r>
              <a:rPr lang="fr-FR" sz="2400" dirty="0"/>
              <a:t> </a:t>
            </a:r>
            <a:r>
              <a:rPr lang="fr-FR" sz="2400" dirty="0" smtClean="0"/>
              <a:t>1)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fr-FR" sz="2400" dirty="0" smtClean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700" dirty="0"/>
              <a:t>	</a:t>
            </a:r>
            <a:r>
              <a:rPr lang="fr-FR" sz="1700" dirty="0" smtClean="0"/>
              <a:t>				</a:t>
            </a:r>
            <a:r>
              <a:rPr lang="fr-FR" sz="1700" dirty="0"/>
              <a:t> </a:t>
            </a:r>
            <a:r>
              <a:rPr lang="fr-FR" sz="1700" dirty="0" smtClean="0"/>
              <a:t>    </a:t>
            </a: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700" dirty="0"/>
              <a:t>	</a:t>
            </a:r>
            <a:r>
              <a:rPr lang="fr-FR" sz="1700" dirty="0" smtClean="0"/>
              <a:t>				</a:t>
            </a:r>
            <a:r>
              <a:rPr lang="fr-FR" u="sng" dirty="0" smtClean="0">
                <a:hlinkClick r:id="rId2"/>
              </a:rPr>
              <a:t>http</a:t>
            </a:r>
            <a:r>
              <a:rPr lang="fr-FR" u="sng" dirty="0">
                <a:hlinkClick r:id="rId2"/>
              </a:rPr>
              <a:t>://www.atilf.fr/IMG/pdf/melanges/9regent.pdf</a:t>
            </a:r>
            <a:r>
              <a:rPr lang="fr-FR" dirty="0" smtClean="0"/>
              <a:t>  </a:t>
            </a:r>
            <a:endParaRPr lang="fr-F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FFFCE-6795-4ADD-976B-FC9245D74B7D}" type="slidenum">
              <a:rPr lang="fr-FR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M1 Psycho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>
            <a:normAutofit/>
          </a:bodyPr>
          <a:lstStyle/>
          <a:p>
            <a:r>
              <a:rPr lang="fr-FR" sz="1800" i="1" smtClean="0"/>
              <a:t>Objectifs</a:t>
            </a:r>
            <a:r>
              <a:rPr lang="fr-FR" sz="1800" smtClean="0"/>
              <a:t> : B2/CE requis pour intégrer semestre 2, sur textes de spécialité ; EE, EO et CO optionnels</a:t>
            </a:r>
          </a:p>
          <a:p>
            <a:r>
              <a:rPr lang="fr-FR" sz="1800" i="1" smtClean="0"/>
              <a:t>Organisation</a:t>
            </a:r>
            <a:r>
              <a:rPr lang="fr-FR" sz="1800" smtClean="0"/>
              <a:t> : hybride</a:t>
            </a:r>
          </a:p>
          <a:p>
            <a:pPr lvl="1"/>
            <a:r>
              <a:rPr lang="fr-FR" sz="1800" smtClean="0"/>
              <a:t>Support : ex. plateforme </a:t>
            </a:r>
            <a:r>
              <a:rPr lang="fr-FR" sz="1800" i="1" smtClean="0"/>
              <a:t>Langues U</a:t>
            </a:r>
            <a:r>
              <a:rPr lang="fr-FR" sz="1800" smtClean="0"/>
              <a:t> (dossiers thématiques) + </a:t>
            </a:r>
            <a:r>
              <a:rPr lang="fr-FR" sz="1800" i="1" smtClean="0"/>
              <a:t>Arche</a:t>
            </a:r>
            <a:r>
              <a:rPr lang="fr-FR" sz="1800" smtClean="0"/>
              <a:t> (Moodle)</a:t>
            </a:r>
          </a:p>
          <a:p>
            <a:pPr lvl="1"/>
            <a:r>
              <a:rPr lang="fr-FR" sz="1800" smtClean="0"/>
              <a:t>Séance collective 2h bi-mensuelle en salle info (groupe de 30 à 40)</a:t>
            </a:r>
          </a:p>
          <a:p>
            <a:pPr lvl="1"/>
            <a:r>
              <a:rPr lang="fr-FR" sz="1800" smtClean="0"/>
              <a:t>Travail collaboratif  en CO : sous-groupes de 2ou 3  (résumé + commentaire)</a:t>
            </a:r>
          </a:p>
          <a:p>
            <a:pPr lvl="1"/>
            <a:r>
              <a:rPr lang="fr-FR" sz="1800" smtClean="0"/>
              <a:t>Travail individuel :  autodirection,  carnet de bord, production d’un enregistrement d’une minute</a:t>
            </a:r>
          </a:p>
          <a:p>
            <a:r>
              <a:rPr lang="fr-FR" sz="1800" i="1" smtClean="0"/>
              <a:t>Accompagnement </a:t>
            </a:r>
          </a:p>
          <a:p>
            <a:pPr lvl="1"/>
            <a:r>
              <a:rPr lang="fr-FR" sz="1800" smtClean="0"/>
              <a:t>Séance d’initiation obligatoire en début de semestre</a:t>
            </a:r>
          </a:p>
          <a:p>
            <a:pPr lvl="1"/>
            <a:r>
              <a:rPr lang="fr-FR" sz="1800" smtClean="0"/>
              <a:t>Conseil : 1 rv obligatoire sur le semestre, les autres  optionnels</a:t>
            </a:r>
          </a:p>
          <a:p>
            <a:pPr lvl="1"/>
            <a:r>
              <a:rPr lang="fr-FR" sz="1800" smtClean="0"/>
              <a:t>Suivi du carnet de bord en ligne</a:t>
            </a:r>
          </a:p>
          <a:p>
            <a:r>
              <a:rPr lang="fr-FR" sz="1800" i="1" smtClean="0"/>
              <a:t>Evaluation</a:t>
            </a:r>
          </a:p>
          <a:p>
            <a:pPr lvl="1"/>
            <a:r>
              <a:rPr lang="fr-FR" sz="1800" smtClean="0"/>
              <a:t>Autopositionnement en début et fin de semestre</a:t>
            </a:r>
          </a:p>
          <a:p>
            <a:pPr lvl="1"/>
            <a:r>
              <a:rPr lang="fr-FR" sz="1800" smtClean="0"/>
              <a:t>Quitus</a:t>
            </a:r>
          </a:p>
          <a:p>
            <a:pPr lvl="1">
              <a:buFont typeface="Arial" charset="0"/>
              <a:buNone/>
            </a:pPr>
            <a:r>
              <a:rPr lang="fr-FR" sz="1800" smtClean="0"/>
              <a:t>					 </a:t>
            </a:r>
            <a:r>
              <a:rPr lang="fr-FR" sz="1800" u="sng" smtClean="0">
                <a:hlinkClick r:id="rId2"/>
              </a:rPr>
              <a:t>http://alsic.revues.org/1392</a:t>
            </a:r>
            <a:endParaRPr lang="fr-FR" sz="180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3BF2E4-9831-4842-8BAA-1C63B8E53622}" type="slidenum">
              <a:rPr lang="fr-FR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solidFill>
                  <a:schemeClr val="tx2"/>
                </a:solidFill>
              </a:rPr>
              <a:t>ENSGSI</a:t>
            </a:r>
            <a:endParaRPr lang="fr-FR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24412"/>
          </a:xfrm>
        </p:spPr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4800" i="1" dirty="0"/>
              <a:t>Cadre</a:t>
            </a:r>
            <a:r>
              <a:rPr lang="fr-FR" sz="4800" dirty="0"/>
              <a:t> : école d’ingénieurs en innovation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4800" i="1" dirty="0"/>
              <a:t>Publics</a:t>
            </a:r>
            <a:r>
              <a:rPr lang="fr-FR" sz="4800" dirty="0"/>
              <a:t> : étudiants  </a:t>
            </a:r>
            <a:r>
              <a:rPr lang="fr-FR" sz="4800" dirty="0" err="1"/>
              <a:t>Lansad</a:t>
            </a:r>
            <a:endParaRPr lang="fr-FR" sz="48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4800" i="1" dirty="0"/>
              <a:t>Objectifs</a:t>
            </a:r>
            <a:r>
              <a:rPr lang="fr-FR" sz="4800" dirty="0"/>
              <a:t> : apprendre à apprendre + apprendre de l’anglais (objectifs divers)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4800" i="1" dirty="0"/>
              <a:t>Organisation</a:t>
            </a:r>
            <a:r>
              <a:rPr lang="fr-FR" sz="4800" dirty="0"/>
              <a:t> 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De l’année 2 de prépa à l’année 3 de formation : un objectif général de formation par année. Découverte (prépa) ; Moi en tant qu’apprenant (1AIng) ; Découvrir sur les autres (2AIng) ; Projet professionnel : penser et piloter son projet d’apprentissage (3AIng)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Séances collectives sur Apprendre à Apprendre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Travail autodirigé en binômes ou groupes de 4/5 en 2AIng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Pas de CRL, ressources trouvées par les étudiants eux-mêmes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Rapport écrit (Wiki) et conseil tous les quinze jours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4800" i="1" dirty="0"/>
              <a:t>Evaluation</a:t>
            </a:r>
            <a:r>
              <a:rPr lang="fr-FR" sz="4800" dirty="0"/>
              <a:t> 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porte sur la capacité de gérer l’apprentissage au quotidien et la capacité de recul face aux actions menées ; capacité à se détacher du modèle scolaire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Appréciation et couleur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4800" dirty="0"/>
              <a:t>Certification B2 TOEIC requise en fin de formation</a:t>
            </a: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sz="4800" dirty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4800" u="sng" dirty="0">
                <a:hlinkClick r:id="rId2"/>
              </a:rPr>
              <a:t>http://docnum.univ-lorraine.fr/public/BUL_M_2013_GALLAND_JULIE.pdf</a:t>
            </a:r>
            <a:endParaRPr lang="fr-FR" sz="4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1B3B7-B19C-42F4-AB09-F7C105F83912}" type="slidenum">
              <a:rPr lang="fr-FR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M1 Droit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fr-FR" sz="1600" smtClean="0"/>
              <a:t>20H TD réparties comme suit :</a:t>
            </a:r>
          </a:p>
          <a:p>
            <a:pPr marL="0" indent="0"/>
            <a:r>
              <a:rPr lang="fr-FR" sz="1600" smtClean="0"/>
              <a:t>3 séances plénières : méthodologie de l’apprentissage</a:t>
            </a:r>
          </a:p>
          <a:p>
            <a:pPr marL="0" indent="0"/>
            <a:r>
              <a:rPr lang="fr-FR" sz="1600" smtClean="0"/>
              <a:t>1 séance au CLYC : présentation du centre et des ressources</a:t>
            </a:r>
          </a:p>
          <a:p>
            <a:pPr marL="0" indent="0"/>
            <a:r>
              <a:rPr lang="fr-FR" sz="1600" smtClean="0"/>
              <a:t>2 séances « Work in progress » en demi-groupe : présentations orales en binômes / bilans et conseils</a:t>
            </a:r>
          </a:p>
          <a:p>
            <a:pPr marL="0" indent="0"/>
            <a:r>
              <a:rPr lang="fr-FR" sz="1600" smtClean="0"/>
              <a:t>2 séances « Langue et expression » en demi-groupe pendant que l’autre demi-groupe travaille sur les dossiers en salle informatique ou au CLYC en autodirection totale</a:t>
            </a:r>
          </a:p>
          <a:p>
            <a:pPr marL="0" indent="0"/>
            <a:r>
              <a:rPr lang="fr-FR" sz="1600" smtClean="0"/>
              <a:t>4h de travail obligatoire en autodirection au CLYC, avec fiche de suivi</a:t>
            </a:r>
          </a:p>
          <a:p>
            <a:pPr marL="0" indent="0">
              <a:buFont typeface="Arial" charset="0"/>
              <a:buNone/>
            </a:pPr>
            <a:r>
              <a:rPr lang="fr-FR" sz="1600" b="1" i="1" smtClean="0"/>
              <a:t>Evaluation finale</a:t>
            </a:r>
            <a:r>
              <a:rPr lang="fr-FR" sz="1600" i="1" smtClean="0"/>
              <a:t> </a:t>
            </a:r>
            <a:r>
              <a:rPr lang="fr-FR" sz="1600" smtClean="0"/>
              <a:t>: une présentation orale de 15mn en binôme (10mn de présentation, 5 mn d’entretien avec l’enseignant)</a:t>
            </a:r>
          </a:p>
          <a:p>
            <a:pPr lvl="1"/>
            <a:r>
              <a:rPr lang="fr-FR" sz="1600" smtClean="0"/>
              <a:t>Choix du thème de la présentation à partir de 4 thèmes présentés sur la plateforme de cours</a:t>
            </a:r>
          </a:p>
          <a:p>
            <a:pPr lvl="1"/>
            <a:r>
              <a:rPr lang="fr-FR" sz="1600" smtClean="0"/>
              <a:t>Sélection d’un document écrit en langue anglaise  en lien avec leur présentation</a:t>
            </a:r>
          </a:p>
          <a:p>
            <a:pPr lvl="1"/>
            <a:r>
              <a:rPr lang="fr-FR" sz="1600" smtClean="0"/>
              <a:t>Deux présentations orale de 5 mn devant le demi-groupe pendant le semestre </a:t>
            </a:r>
          </a:p>
          <a:p>
            <a:pPr lvl="2"/>
            <a:r>
              <a:rPr lang="fr-FR" sz="1600" smtClean="0"/>
              <a:t>1°/ présentation du thème choisi</a:t>
            </a:r>
          </a:p>
          <a:p>
            <a:pPr lvl="2"/>
            <a:r>
              <a:rPr lang="fr-FR" sz="1600" smtClean="0"/>
              <a:t>2°/ présentation du document sélectionné</a:t>
            </a:r>
          </a:p>
          <a:p>
            <a:pPr marL="0" indent="0"/>
            <a:endParaRPr lang="fr-FR" sz="160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0121A-B3C1-4833-B2A5-44907F88BA78}" type="slidenum">
              <a:rPr lang="fr-FR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smtClean="0">
                <a:solidFill>
                  <a:schemeClr val="tx2"/>
                </a:solidFill>
              </a:rPr>
              <a:t>DeFLE (Département de français langue étrrangère)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96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r-FR" sz="2000" i="1" smtClean="0"/>
              <a:t>Cadre</a:t>
            </a:r>
            <a:r>
              <a:rPr lang="fr-FR" sz="2000" smtClean="0"/>
              <a:t> : école de langue (fle) universitaire</a:t>
            </a:r>
          </a:p>
          <a:p>
            <a:pPr>
              <a:lnSpc>
                <a:spcPct val="80000"/>
              </a:lnSpc>
            </a:pPr>
            <a:r>
              <a:rPr lang="fr-FR" sz="2000" i="1" smtClean="0"/>
              <a:t>Publics</a:t>
            </a:r>
            <a:r>
              <a:rPr lang="fr-FR" sz="2000" smtClean="0"/>
              <a:t> : étudiants surtout Lansad</a:t>
            </a:r>
          </a:p>
          <a:p>
            <a:pPr>
              <a:lnSpc>
                <a:spcPct val="80000"/>
              </a:lnSpc>
            </a:pPr>
            <a:r>
              <a:rPr lang="fr-FR" sz="2000" i="1" smtClean="0"/>
              <a:t>Objectifs</a:t>
            </a:r>
            <a:r>
              <a:rPr lang="fr-FR" sz="2000" smtClean="0"/>
              <a:t> : divers, mais surtout poursuite d’études en France et obtention diplôme Delf-Dalf ou TCF</a:t>
            </a:r>
          </a:p>
          <a:p>
            <a:pPr>
              <a:lnSpc>
                <a:spcPct val="80000"/>
              </a:lnSpc>
            </a:pPr>
            <a:r>
              <a:rPr lang="fr-FR" sz="2000" i="1" smtClean="0"/>
              <a:t>Organisation :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16 h enseignements présentiels avec cours à choix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4 h travail en CRL (ou autre) avec entretien de conseil possible sur rdv ou sur poste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Première séance de conseil obligatoire, suivantes optionnelles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Groupes de conversation natifs possibles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Apprendre à apprendre</a:t>
            </a:r>
          </a:p>
          <a:p>
            <a:pPr lvl="1">
              <a:lnSpc>
                <a:spcPct val="80000"/>
              </a:lnSpc>
            </a:pPr>
            <a:r>
              <a:rPr lang="fr-FR" sz="2000" smtClean="0"/>
              <a:t>Journal de bord</a:t>
            </a:r>
          </a:p>
          <a:p>
            <a:pPr>
              <a:lnSpc>
                <a:spcPct val="80000"/>
              </a:lnSpc>
            </a:pPr>
            <a:r>
              <a:rPr lang="fr-FR" sz="2000" i="1" smtClean="0"/>
              <a:t>Evaluation</a:t>
            </a:r>
            <a:r>
              <a:rPr lang="fr-FR" sz="2000" smtClean="0"/>
              <a:t> : Delf-Dalf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1900" smtClean="0"/>
              <a:t>						</a:t>
            </a:r>
            <a:endParaRPr lang="fr-FR" sz="1400" smtClean="0"/>
          </a:p>
          <a:p>
            <a:pPr marL="1371600" lvl="3" indent="0" algn="r">
              <a:lnSpc>
                <a:spcPct val="80000"/>
              </a:lnSpc>
              <a:buFont typeface="Arial" charset="0"/>
              <a:buNone/>
            </a:pPr>
            <a:r>
              <a:rPr lang="fr-FR" sz="1700" u="sng" smtClean="0">
                <a:hlinkClick r:id="rId2"/>
              </a:rPr>
              <a:t>http://www.atilf.fr/IMG/pdf/133-162_ismail-alii.pdf</a:t>
            </a:r>
            <a:r>
              <a:rPr lang="fr-FR" sz="1700" u="sng" smtClean="0"/>
              <a:t>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B7328-90AF-4236-9E71-B21905FB912C}" type="slidenum">
              <a:rPr lang="fr-FR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125" y="1916113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En contexte scolaire</a:t>
            </a:r>
          </a:p>
        </p:txBody>
      </p:sp>
      <p:sp>
        <p:nvSpPr>
          <p:cNvPr id="27650" name="Espace réservé du contenu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117725"/>
          </a:xfrm>
        </p:spPr>
        <p:txBody>
          <a:bodyPr/>
          <a:lstStyle/>
          <a:p>
            <a:r>
              <a:rPr lang="fr-FR" smtClean="0"/>
              <a:t>Publics scolaires enfants et adolescents de l’école publique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353EB4-3618-42FF-AEDE-517DD3EB3F7C}" type="slidenum">
              <a:rPr lang="fr-FR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Classe de Turid Trebbi (Norvège) </a:t>
            </a:r>
            <a:r>
              <a:rPr lang="fr-FR" sz="2400" smtClean="0">
                <a:solidFill>
                  <a:schemeClr val="tx2"/>
                </a:solidFill>
              </a:rPr>
              <a:t>(prototype)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91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600" i="1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600" i="1" dirty="0" smtClean="0"/>
              <a:t>Cadre</a:t>
            </a:r>
            <a:r>
              <a:rPr lang="fr-FR" sz="2600" dirty="0" smtClean="0"/>
              <a:t> : collège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600" i="1" dirty="0" smtClean="0"/>
              <a:t>Publics</a:t>
            </a:r>
            <a:r>
              <a:rPr lang="fr-FR" sz="2600" dirty="0" smtClean="0"/>
              <a:t> : élèves de 13/14 ans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600" i="1" dirty="0" smtClean="0"/>
              <a:t>Objectifs</a:t>
            </a:r>
            <a:r>
              <a:rPr lang="fr-FR" sz="2600" dirty="0" smtClean="0"/>
              <a:t> : divers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600" i="1" dirty="0" smtClean="0"/>
              <a:t>Organisation</a:t>
            </a:r>
            <a:r>
              <a:rPr lang="fr-FR" sz="2600" dirty="0" smtClean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600" dirty="0" smtClean="0"/>
              <a:t>5 périodes de 50mn de français par semaine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600" dirty="0" smtClean="0"/>
              <a:t>Sur 2 semaines : 1 période « Apprendre à apprendre » ; 2 périodes « Cours de </a:t>
            </a:r>
            <a:r>
              <a:rPr lang="fr-FR" sz="2600" dirty="0" err="1" smtClean="0"/>
              <a:t>Turid</a:t>
            </a:r>
            <a:r>
              <a:rPr lang="fr-FR" sz="2600" dirty="0" smtClean="0"/>
              <a:t> » ; 7 périodes de travail autodirigé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600" dirty="0" smtClean="0"/>
              <a:t>Centre de ressources dans la classe (armoire de documents et armoire de matériel)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sz="26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600" i="1" dirty="0" smtClean="0"/>
              <a:t>Evaluation</a:t>
            </a:r>
            <a:r>
              <a:rPr lang="fr-FR" sz="2600" dirty="0" smtClean="0"/>
              <a:t> : ?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2600" dirty="0"/>
              <a:t>	</a:t>
            </a:r>
            <a:r>
              <a:rPr lang="fr-FR" sz="2600" dirty="0" smtClean="0"/>
              <a:t>						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2600" dirty="0" smtClean="0"/>
              <a:t> 							   </a:t>
            </a:r>
            <a:r>
              <a:rPr lang="fr-FR" sz="2600" dirty="0"/>
              <a:t> </a:t>
            </a:r>
            <a:r>
              <a:rPr lang="fr-FR" sz="1900" dirty="0" smtClean="0"/>
              <a:t>Source : </a:t>
            </a:r>
            <a:r>
              <a:rPr lang="fr-FR" sz="1900" dirty="0" err="1" smtClean="0"/>
              <a:t>Trebbi</a:t>
            </a:r>
            <a:r>
              <a:rPr lang="fr-FR" sz="1900" dirty="0" smtClean="0"/>
              <a:t>,  Mélanges pédagogiques</a:t>
            </a:r>
          </a:p>
          <a:p>
            <a:pPr marL="1371600" lvl="3" indent="0" algn="r" fontAlgn="auto">
              <a:spcAft>
                <a:spcPts val="0"/>
              </a:spcAft>
              <a:buFont typeface="Arial"/>
              <a:buNone/>
              <a:defRPr/>
            </a:pPr>
            <a:r>
              <a:rPr lang="fr-FR" u="sng" dirty="0">
                <a:hlinkClick r:id="rId3"/>
              </a:rPr>
              <a:t>http://www.atilf.fr/IMG/pdf/melanges/11_trebbi.pdf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1DBAF-8DC7-416D-A70B-A6AF9AED5165}" type="slidenum">
              <a:rPr lang="fr-FR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« J’apprends la langue que je veux » </a:t>
            </a:r>
            <a:br>
              <a:rPr lang="fr-FR" sz="4000" smtClean="0">
                <a:solidFill>
                  <a:schemeClr val="tx2"/>
                </a:solidFill>
              </a:rPr>
            </a:br>
            <a:r>
              <a:rPr lang="fr-FR" sz="4000" smtClean="0">
                <a:solidFill>
                  <a:schemeClr val="tx2"/>
                </a:solidFill>
              </a:rPr>
              <a:t>(Lycée Héré - Laxou) </a:t>
            </a:r>
            <a:r>
              <a:rPr lang="fr-FR" sz="3200" b="1" smtClean="0">
                <a:solidFill>
                  <a:schemeClr val="tx2"/>
                </a:solidFill>
              </a:rPr>
              <a:t>Label Européen 2009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>
            <a:normAutofit/>
          </a:bodyPr>
          <a:lstStyle/>
          <a:p>
            <a:r>
              <a:rPr lang="fr-FR" sz="2200" i="1" smtClean="0"/>
              <a:t>Responsable</a:t>
            </a:r>
            <a:r>
              <a:rPr lang="fr-FR" sz="2200" smtClean="0"/>
              <a:t> : Cathy Mendez</a:t>
            </a:r>
          </a:p>
          <a:p>
            <a:r>
              <a:rPr lang="fr-FR" sz="2200" i="1" smtClean="0"/>
              <a:t>Cadre</a:t>
            </a:r>
            <a:r>
              <a:rPr lang="fr-FR" sz="2200" smtClean="0"/>
              <a:t> : lycée technologique et professionnel</a:t>
            </a:r>
          </a:p>
          <a:p>
            <a:r>
              <a:rPr lang="fr-FR" sz="2200" i="1" smtClean="0"/>
              <a:t>Publics</a:t>
            </a:r>
            <a:r>
              <a:rPr lang="fr-FR" sz="2200" smtClean="0"/>
              <a:t> : élèves de 16/18 ans</a:t>
            </a:r>
          </a:p>
          <a:p>
            <a:r>
              <a:rPr lang="fr-FR" sz="2200" i="1" smtClean="0"/>
              <a:t>Objectifs</a:t>
            </a:r>
            <a:r>
              <a:rPr lang="fr-FR" sz="2200" smtClean="0"/>
              <a:t> : langue de son choix ; objectifs de son choix</a:t>
            </a:r>
          </a:p>
          <a:p>
            <a:r>
              <a:rPr lang="fr-FR" sz="2200" i="1" smtClean="0"/>
              <a:t>Organisation</a:t>
            </a:r>
            <a:r>
              <a:rPr lang="fr-FR" sz="2200" smtClean="0"/>
              <a:t> :</a:t>
            </a:r>
          </a:p>
          <a:p>
            <a:pPr lvl="1"/>
            <a:r>
              <a:rPr lang="fr-FR" sz="2200" smtClean="0"/>
              <a:t>Entretiens de conseil individuel de 20 à 30 mn toutes les semaines</a:t>
            </a:r>
          </a:p>
          <a:p>
            <a:pPr lvl="1"/>
            <a:r>
              <a:rPr lang="fr-FR" sz="2200" smtClean="0"/>
              <a:t>Ressources personnelles ou trouvées sur le blog Languesenligne </a:t>
            </a:r>
            <a:r>
              <a:rPr lang="fr-FR" sz="1400" smtClean="0"/>
              <a:t>(http://languesenligne.blogspot.fr/)</a:t>
            </a:r>
          </a:p>
          <a:p>
            <a:pPr lvl="1"/>
            <a:r>
              <a:rPr lang="fr-FR" sz="2200" smtClean="0"/>
              <a:t>Conversations avec des natifs (étudiants Erasmus)</a:t>
            </a:r>
          </a:p>
          <a:p>
            <a:r>
              <a:rPr lang="fr-FR" sz="2200" i="1" smtClean="0"/>
              <a:t>Evaluation</a:t>
            </a:r>
            <a:r>
              <a:rPr lang="fr-FR" sz="2200" smtClean="0"/>
              <a:t> : auto-évaluation en entretien; attestation</a:t>
            </a:r>
          </a:p>
          <a:p>
            <a:pPr>
              <a:buFont typeface="Arial" charset="0"/>
              <a:buNone/>
            </a:pPr>
            <a:r>
              <a:rPr lang="fr-FR" sz="1700" u="sng" smtClean="0">
                <a:hlinkClick r:id="rId2"/>
              </a:rPr>
              <a:t>http://www.ac-nancy-metz.fr/lycee-here-de-laxou-laureat-du-label-europeen-des-langues-31297.kjsp?RH=I_ACADEMIE</a:t>
            </a:r>
            <a:endParaRPr lang="fr-FR" sz="1700" u="sng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9C195-CC44-4D85-A10F-D1BCDCBDC001}" type="slidenum">
              <a:rPr lang="fr-FR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Lycée d’horticulture et de paysage  (Roville aux Chênes)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Responsable</a:t>
            </a:r>
            <a:r>
              <a:rPr lang="fr-FR" sz="2200" dirty="0" smtClean="0"/>
              <a:t> : Thierry </a:t>
            </a:r>
            <a:r>
              <a:rPr lang="fr-FR" sz="2200" dirty="0" err="1" smtClean="0"/>
              <a:t>Hachet</a:t>
            </a:r>
            <a:endParaRPr lang="fr-FR" sz="22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Objectifs</a:t>
            </a:r>
            <a:r>
              <a:rPr lang="fr-FR" sz="2200" dirty="0" smtClean="0"/>
              <a:t> : CO, EO, CE, EE, apprendre à apprendre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/>
              <a:t>Organisation</a:t>
            </a:r>
            <a:r>
              <a:rPr lang="fr-FR" sz="2200" dirty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/>
              <a:t>Salle </a:t>
            </a:r>
            <a:r>
              <a:rPr lang="fr-FR" sz="2200" dirty="0" smtClean="0"/>
              <a:t>informatique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Conseil sur poste</a:t>
            </a:r>
            <a:endParaRPr lang="fr-FR" sz="2200" dirty="0"/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/>
              <a:t>2h hebdo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/>
              <a:t>Objectifs libres et imposés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Evaluation</a:t>
            </a:r>
            <a:r>
              <a:rPr lang="fr-FR" sz="2200" dirty="0" smtClean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Auto-évaluation : bilan des séances dans fiche d’activité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Certification sur travaux personnels</a:t>
            </a: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sz="1700" u="sng" dirty="0" smtClean="0">
              <a:hlinkClick r:id="rId2"/>
            </a:endParaRP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700" u="sng" dirty="0" smtClean="0">
                <a:hlinkClick r:id="rId2"/>
              </a:rPr>
              <a:t>http</a:t>
            </a:r>
            <a:r>
              <a:rPr lang="fr-FR" sz="1700" u="sng" dirty="0">
                <a:hlinkClick r:id="rId2"/>
              </a:rPr>
              <a:t>://www.cafepedagogique.net/communautes/Forum2011/Lists/Billets/Post.aspx?ID=15</a:t>
            </a:r>
            <a:endParaRPr lang="fr-FR" sz="1700" dirty="0" smtClean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172BD-8A87-4BED-A53B-53F695B19BFA}" type="slidenum">
              <a:rPr lang="fr-FR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Ecole primaire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Responsable</a:t>
            </a:r>
            <a:r>
              <a:rPr lang="fr-FR" sz="2200" dirty="0" smtClean="0"/>
              <a:t> : Fanny </a:t>
            </a:r>
            <a:r>
              <a:rPr lang="fr-FR" sz="2200" dirty="0" err="1" smtClean="0"/>
              <a:t>Piroth</a:t>
            </a:r>
            <a:endParaRPr lang="fr-FR" sz="22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Cm1</a:t>
            </a:r>
            <a:r>
              <a:rPr lang="fr-FR" sz="2200" dirty="0" smtClean="0"/>
              <a:t>, école de </a:t>
            </a:r>
            <a:r>
              <a:rPr lang="fr-FR" sz="2200" dirty="0" err="1" smtClean="0"/>
              <a:t>Velaine</a:t>
            </a:r>
            <a:r>
              <a:rPr lang="fr-FR" sz="2200" dirty="0" smtClean="0"/>
              <a:t>-sous-</a:t>
            </a:r>
            <a:r>
              <a:rPr lang="fr-FR" sz="2200" dirty="0" err="1" smtClean="0"/>
              <a:t>Amance</a:t>
            </a:r>
            <a:endParaRPr lang="fr-FR" sz="22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Objectifs</a:t>
            </a:r>
            <a:r>
              <a:rPr lang="fr-FR" sz="2200" dirty="0" smtClean="0"/>
              <a:t> 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/>
              <a:t>Langue + TICE : </a:t>
            </a:r>
            <a:r>
              <a:rPr lang="fr-FR" sz="2200" dirty="0" smtClean="0"/>
              <a:t>correspondance basée sur le numérique avec </a:t>
            </a:r>
            <a:r>
              <a:rPr lang="fr-FR" sz="2200" dirty="0"/>
              <a:t>une classe anglaise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/>
              <a:t>Apprendre à apprendre </a:t>
            </a:r>
            <a:endParaRPr lang="fr-FR" sz="22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/>
              <a:t>Organisation</a:t>
            </a:r>
            <a:r>
              <a:rPr lang="fr-FR" sz="2200" dirty="0"/>
              <a:t> 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Pas d’équipement informatique in situ : valise de mini ordinateurs mobiles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 activités collectives, en groupes et individuelles : réflexion, discussions, carnets de bord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600" u="sng" dirty="0">
                <a:hlinkClick r:id="rId2"/>
              </a:rPr>
              <a:t>http://www.ac-nancy-metz.fr/ia54/cgi-bin/temTUIC/fiche.asp?co_fiche=89&amp;prov=pub</a:t>
            </a:r>
            <a:endParaRPr lang="fr-FR" sz="16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5F566A-B3BE-4F47-BD95-1B9AAF68E639}" type="slidenum">
              <a:rPr lang="fr-FR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solidFill>
                  <a:schemeClr val="tx2"/>
                </a:solidFill>
              </a:rPr>
              <a:t>Prototype : le SAAS Crapel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50704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Cadre</a:t>
            </a:r>
            <a:r>
              <a:rPr lang="fr-FR" sz="2400" dirty="0" smtClean="0"/>
              <a:t> : formation permanente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Publics</a:t>
            </a:r>
            <a:r>
              <a:rPr lang="fr-FR" sz="2400" dirty="0" smtClean="0"/>
              <a:t> : adultes, tous niveaux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Objectifs</a:t>
            </a:r>
            <a:r>
              <a:rPr lang="fr-FR" sz="2400" dirty="0" smtClean="0"/>
              <a:t> : tous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Organisation</a:t>
            </a:r>
            <a:r>
              <a:rPr lang="fr-FR" sz="2400" dirty="0" smtClean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Forfait de trois mois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Rdv conseil à volonté à la demande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9h de conversation avec locuteurs natifs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Prêt à domicile de ressources d’apprentissage</a:t>
            </a: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dirty="0" smtClean="0"/>
          </a:p>
          <a:p>
            <a:pPr marL="1371600" lvl="3" indent="0" algn="r" fontAlgn="auto">
              <a:lnSpc>
                <a:spcPct val="9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fr-FR" sz="1600" u="sng" dirty="0">
                <a:hlinkClick r:id="rId2"/>
              </a:rPr>
              <a:t>http://www.atilf.fr/IMG/pdf/32-44_carette-alii.pdf</a:t>
            </a:r>
            <a:endParaRPr lang="fr-FR" sz="1600" u="sng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5BD22-85D4-4883-8C69-7D027EC84878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71525" y="2636838"/>
            <a:ext cx="8018463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4400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En contexte de formation continue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F2F5E6-C23B-4AC7-9519-3233C3F18D29}" type="slidenum">
              <a:rPr lang="fr-FR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smtClean="0">
                <a:solidFill>
                  <a:srgbClr val="44546A"/>
                </a:solidFill>
                <a:latin typeface="Calibri Light"/>
              </a:rPr>
              <a:t>Variante proche du SAAS : l’apprentissage en semi-autonomie au CNAM. (ABÉ, D.)</a:t>
            </a:r>
            <a:endParaRPr lang="fr-FR" sz="400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r-FR" sz="1600" i="1" smtClean="0"/>
              <a:t>Cadre</a:t>
            </a:r>
            <a:r>
              <a:rPr lang="fr-FR" sz="1600" smtClean="0"/>
              <a:t> : formation continue</a:t>
            </a:r>
          </a:p>
          <a:p>
            <a:pPr>
              <a:lnSpc>
                <a:spcPct val="80000"/>
              </a:lnSpc>
            </a:pPr>
            <a:r>
              <a:rPr lang="fr-FR" sz="1600" i="1" smtClean="0"/>
              <a:t>Publics</a:t>
            </a:r>
            <a:r>
              <a:rPr lang="fr-FR" sz="1600" b="1" smtClean="0"/>
              <a:t> </a:t>
            </a:r>
            <a:r>
              <a:rPr lang="fr-FR" sz="1600" smtClean="0"/>
              <a:t>: adultes, tous niveaux (en usage, des contrats DIF et des préparationnaires pour des certifications en langue)</a:t>
            </a:r>
          </a:p>
          <a:p>
            <a:pPr>
              <a:lnSpc>
                <a:spcPct val="80000"/>
              </a:lnSpc>
            </a:pPr>
            <a:r>
              <a:rPr lang="fr-FR" sz="1600" i="1" smtClean="0"/>
              <a:t>Langues</a:t>
            </a:r>
            <a:r>
              <a:rPr lang="fr-FR" sz="1600" smtClean="0"/>
              <a:t> : Anglais, FLE.</a:t>
            </a:r>
          </a:p>
          <a:p>
            <a:pPr>
              <a:lnSpc>
                <a:spcPct val="80000"/>
              </a:lnSpc>
            </a:pPr>
            <a:r>
              <a:rPr lang="fr-FR" sz="1600" i="1" smtClean="0"/>
              <a:t>Objectifs</a:t>
            </a:r>
            <a:r>
              <a:rPr lang="fr-FR" sz="1600" smtClean="0"/>
              <a:t> : tous (en usage plutôt objectifs spécifiques, langue de spécialité)</a:t>
            </a:r>
          </a:p>
          <a:p>
            <a:pPr>
              <a:lnSpc>
                <a:spcPct val="80000"/>
              </a:lnSpc>
            </a:pPr>
            <a:r>
              <a:rPr lang="fr-FR" sz="1600" i="1" smtClean="0"/>
              <a:t>Organisation</a:t>
            </a:r>
            <a:r>
              <a:rPr lang="fr-FR" sz="160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fr-FR" sz="1800" smtClean="0"/>
              <a:t>Contrat de quatre mois</a:t>
            </a:r>
          </a:p>
          <a:p>
            <a:pPr lvl="1">
              <a:lnSpc>
                <a:spcPct val="80000"/>
              </a:lnSpc>
            </a:pPr>
            <a:r>
              <a:rPr lang="fr-FR" sz="1800" smtClean="0"/>
              <a:t>4 à 6 heures d’</a:t>
            </a:r>
            <a:r>
              <a:rPr lang="fr-FR" sz="1800" i="1" smtClean="0"/>
              <a:t>entretiens méthodologiques </a:t>
            </a:r>
            <a:r>
              <a:rPr lang="fr-FR" sz="1800" smtClean="0"/>
              <a:t>(entretiens de conseil), chacun d’une durée de 45 minutes max, avec le renseignement d’une fiche d’entretien remise à l’apprenant</a:t>
            </a:r>
          </a:p>
          <a:p>
            <a:pPr lvl="1">
              <a:lnSpc>
                <a:spcPct val="80000"/>
              </a:lnSpc>
            </a:pPr>
            <a:r>
              <a:rPr lang="fr-FR" sz="1800" smtClean="0"/>
              <a:t>4 heures de simulation individuelle enregistrée avec Locuteur Natif (+ fiche simulation pour préparer la rencontre)</a:t>
            </a:r>
          </a:p>
          <a:p>
            <a:pPr lvl="1">
              <a:lnSpc>
                <a:spcPct val="80000"/>
              </a:lnSpc>
            </a:pPr>
            <a:r>
              <a:rPr lang="fr-FR" sz="1800" smtClean="0"/>
              <a:t>possibilité (illimitée) de participer à des groupes d’expression orale (discussion sur thèmes) avec Locuteur Natif.</a:t>
            </a:r>
          </a:p>
          <a:p>
            <a:pPr lvl="1">
              <a:lnSpc>
                <a:spcPct val="80000"/>
              </a:lnSpc>
            </a:pPr>
            <a:r>
              <a:rPr lang="fr-FR" sz="1800" smtClean="0"/>
              <a:t>Centre de Ressources en Langues sur place + prêt à la maison</a:t>
            </a:r>
          </a:p>
          <a:p>
            <a:pPr lvl="1">
              <a:lnSpc>
                <a:spcPct val="80000"/>
              </a:lnSpc>
              <a:buFont typeface="Arial" charset="0"/>
              <a:buNone/>
            </a:pPr>
            <a:endParaRPr lang="fr-FR" sz="1800" smtClean="0"/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fr-FR" sz="1300" u="sng" smtClean="0">
                <a:solidFill>
                  <a:srgbClr val="5AA2AE"/>
                </a:solidFill>
                <a:hlinkClick r:id="rId2"/>
              </a:rPr>
              <a:t>http://coalea.univ-lorraine.fr/sites/coalea.univ-lorraine.fr/files/albero_2003.pdf</a:t>
            </a:r>
            <a:endParaRPr lang="fr-FR" sz="1300" u="sng" smtClean="0">
              <a:solidFill>
                <a:srgbClr val="5AA2AE"/>
              </a:solidFill>
            </a:endParaRPr>
          </a:p>
          <a:p>
            <a:pPr lvl="1">
              <a:lnSpc>
                <a:spcPct val="80000"/>
              </a:lnSpc>
              <a:buFont typeface="Arial" charset="0"/>
              <a:buNone/>
            </a:pPr>
            <a:r>
              <a:rPr lang="fr-FR" sz="1300" u="sng" smtClean="0">
                <a:solidFill>
                  <a:srgbClr val="5AA2AE"/>
                </a:solidFill>
                <a:hlinkClick r:id="rId3"/>
              </a:rPr>
              <a:t>http://coalea.univ-lorraine.fr/sites/coalea.univ-lorraine.fr/files/ciekanski_2005.pdf</a:t>
            </a:r>
            <a:endParaRPr lang="fr-FR" sz="180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747F1-8240-40BB-85FD-58B6D4AC8E50}" type="slidenum">
              <a:rPr lang="fr-FR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2913" y="1916113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En entreprise privée</a:t>
            </a:r>
          </a:p>
        </p:txBody>
      </p:sp>
      <p:sp>
        <p:nvSpPr>
          <p:cNvPr id="35842" name="Espace réservé du contenu 2"/>
          <p:cNvSpPr>
            <a:spLocks noGrp="1"/>
          </p:cNvSpPr>
          <p:nvPr>
            <p:ph idx="1"/>
          </p:nvPr>
        </p:nvSpPr>
        <p:spPr>
          <a:xfrm>
            <a:off x="479425" y="3573463"/>
            <a:ext cx="8229600" cy="2763837"/>
          </a:xfrm>
        </p:spPr>
        <p:txBody>
          <a:bodyPr/>
          <a:lstStyle/>
          <a:p>
            <a:r>
              <a:rPr lang="fr-FR" smtClean="0"/>
              <a:t>Publics : Adultes professionnels et/ou retraités</a:t>
            </a:r>
          </a:p>
          <a:p>
            <a:r>
              <a:rPr lang="fr-FR" smtClean="0"/>
              <a:t>Objectifs : divers, langue professionnelle</a:t>
            </a:r>
          </a:p>
          <a:p>
            <a:r>
              <a:rPr lang="fr-FR" smtClean="0"/>
              <a:t>Prise en charge entreprise (DIF) ou financement personnel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6BF32-74F2-4628-A871-DFEB2F93C20D}" type="slidenum">
              <a:rPr lang="fr-FR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Renault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797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Cadre</a:t>
            </a:r>
            <a:r>
              <a:rPr lang="fr-FR" sz="2200" dirty="0" smtClean="0"/>
              <a:t> : entreprise, formation permanente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Publics</a:t>
            </a:r>
            <a:r>
              <a:rPr lang="fr-FR" sz="2200" dirty="0" smtClean="0"/>
              <a:t> : ingénieurs, cadres, techniciens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dirty="0" smtClean="0"/>
              <a:t>Obje</a:t>
            </a:r>
            <a:r>
              <a:rPr lang="fr-FR" sz="2200" i="1" dirty="0" smtClean="0"/>
              <a:t>c</a:t>
            </a:r>
            <a:r>
              <a:rPr lang="fr-FR" sz="2200" dirty="0" smtClean="0"/>
              <a:t>tifs : apprendre à apprendre + apprendre l’anglais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Organisation</a:t>
            </a:r>
            <a:r>
              <a:rPr lang="fr-FR" sz="2200" dirty="0" smtClean="0"/>
              <a:t> 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1 séance de 3 heures hebdo X 8 semaines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Activités pour apprendre à apprendre une langue : discussion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Expérimentation dans le cadre d’apprentissage d’une langue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Centre de ressources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Journal de bord</a:t>
            </a:r>
            <a:endParaRPr lang="fr-FR" sz="2200" dirty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dirty="0" smtClean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600" u="sng" dirty="0" smtClean="0">
                <a:hlinkClick r:id="rId2"/>
              </a:rPr>
              <a:t>http</a:t>
            </a:r>
            <a:r>
              <a:rPr lang="fr-FR" sz="1600" u="sng" dirty="0">
                <a:hlinkClick r:id="rId2"/>
              </a:rPr>
              <a:t>://www.atilf.fr/IMG/pdf/melanges/03_gremmo.pdf</a:t>
            </a:r>
            <a:endParaRPr lang="fr-FR" sz="1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44835-15F8-4868-A9B5-3927F4387E68}" type="slidenum">
              <a:rPr lang="fr-FR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Englishmania </a:t>
            </a:r>
            <a:br>
              <a:rPr lang="fr-FR" sz="4000" smtClean="0">
                <a:solidFill>
                  <a:schemeClr val="tx2"/>
                </a:solidFill>
              </a:rPr>
            </a:br>
            <a:endParaRPr lang="fr-FR" sz="2400" b="1" smtClean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288" y="2060575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Cadre</a:t>
            </a:r>
            <a:r>
              <a:rPr lang="fr-FR" sz="2200" dirty="0" smtClean="0"/>
              <a:t> : école privée de langue anglaise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Publics</a:t>
            </a:r>
            <a:r>
              <a:rPr lang="fr-FR" sz="2200" dirty="0" smtClean="0"/>
              <a:t> : adultes tous profils (étudiants à retraités)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Objectifs</a:t>
            </a:r>
            <a:r>
              <a:rPr lang="fr-FR" sz="2200" dirty="0" smtClean="0"/>
              <a:t> : divers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200" i="1" dirty="0" smtClean="0"/>
              <a:t>Organisation</a:t>
            </a:r>
            <a:r>
              <a:rPr lang="fr-FR" sz="2200" dirty="0" smtClean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Travail sur place au centre de langues, basé sur une plateforme spécifique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Conseil 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Conversation individuelle avec locuteurs natifs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200" dirty="0" smtClean="0"/>
              <a:t>Ateliers de conversation en groupes</a:t>
            </a:r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endParaRPr lang="fr-FR" sz="2200" dirty="0"/>
          </a:p>
          <a:p>
            <a:pPr marL="457200" lvl="1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sz="1600" u="sng" dirty="0">
                <a:hlinkClick r:id="rId2"/>
              </a:rPr>
              <a:t>http://www.englishmania.fr/</a:t>
            </a:r>
            <a:endParaRPr lang="fr-FR" sz="1600" u="sng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49CB3-BF6F-4CB3-88C4-1B671CFD6E57}" type="slidenum">
              <a:rPr lang="fr-FR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r>
              <a:rPr lang="fr-FR" sz="3200" smtClean="0"/>
              <a:t>Objectif </a:t>
            </a:r>
            <a:r>
              <a:rPr lang="en-US" sz="3200" smtClean="0"/>
              <a:t>: faciliter l’accès de l’apprenant à des ressources nécessaires à </a:t>
            </a:r>
            <a:r>
              <a:rPr lang="en-US" sz="3200" u="sng" smtClean="0"/>
              <a:t>son</a:t>
            </a:r>
            <a:r>
              <a:rPr lang="en-US" sz="3200" smtClean="0"/>
              <a:t> apprentissage</a:t>
            </a:r>
            <a:endParaRPr lang="fr-FR" sz="3200" smtClean="0"/>
          </a:p>
        </p:txBody>
      </p:sp>
      <p:sp>
        <p:nvSpPr>
          <p:cNvPr id="3" name="Espace réservé du numéro de diapositive 2"/>
          <p:cNvSpPr txBox="1">
            <a:spLocks noGrp="1"/>
          </p:cNvSpPr>
          <p:nvPr/>
        </p:nvSpPr>
        <p:spPr>
          <a:xfrm>
            <a:off x="4362450" y="1027113"/>
            <a:ext cx="457200" cy="441325"/>
          </a:xfrm>
          <a:prstGeom prst="rect">
            <a:avLst/>
          </a:prstGeom>
          <a:noFill/>
        </p:spPr>
        <p:txBody>
          <a:bodyPr lIns="45720" rIns="45720" anchor="ctr">
            <a:norm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D8DF9482-5969-441C-8A18-F98D97B078A9}" type="slidenum">
              <a:rPr lang="fr-FR" sz="1600">
                <a:solidFill>
                  <a:schemeClr val="accent3">
                    <a:shade val="75000"/>
                  </a:schemeClr>
                </a:solidFill>
                <a:latin typeface="+mn-lt"/>
              </a:rPr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fr-FR" sz="1600" dirty="0">
              <a:solidFill>
                <a:schemeClr val="accent3">
                  <a:shade val="75000"/>
                </a:schemeClr>
              </a:solidFill>
              <a:latin typeface="+mn-lt"/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4294967295"/>
          </p:nvPr>
        </p:nvGraphicFramePr>
        <p:xfrm>
          <a:off x="251520" y="1628800"/>
          <a:ext cx="8554152" cy="4686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0965" name="ZoneTexte 3"/>
          <p:cNvSpPr txBox="1">
            <a:spLocks noChangeArrowheads="1"/>
          </p:cNvSpPr>
          <p:nvPr/>
        </p:nvSpPr>
        <p:spPr bwMode="auto">
          <a:xfrm>
            <a:off x="2411413" y="3357563"/>
            <a:ext cx="13684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000">
                <a:latin typeface="Georgia" pitchFamily="18" charset="0"/>
              </a:rPr>
              <a:t>Savoir  distribué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/>
        <p:txBody>
          <a:bodyPr anchor="b">
            <a:normAutofit/>
          </a:bodyPr>
          <a:lstStyle/>
          <a:p>
            <a:r>
              <a:rPr lang="fr-FR" sz="3200" b="1" smtClean="0"/>
              <a:t>Organisation de l’apprentissage dans le SAAS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4294967295"/>
          </p:nvPr>
        </p:nvSpPr>
        <p:spPr>
          <a:xfrm>
            <a:off x="457200" y="1341438"/>
            <a:ext cx="8201025" cy="4760912"/>
          </a:xfrm>
        </p:spPr>
        <p:txBody>
          <a:bodyPr>
            <a:normAutofit/>
          </a:bodyPr>
          <a:lstStyle/>
          <a:p>
            <a:pPr marL="273050" indent="-273050" defTabSz="914400">
              <a:buFont typeface="Arial" charset="0"/>
              <a:buNone/>
            </a:pPr>
            <a:r>
              <a:rPr lang="fr-FR" dirty="0" smtClean="0"/>
              <a:t>Mise à disposition soit en centre, soit en prêt à domicile, des ressources nécessaires/utiles  à son apprentissage et négociées avec le/la conseillère :</a:t>
            </a:r>
          </a:p>
          <a:p>
            <a:pPr marL="547688" lvl="1" indent="-273050" defTabSz="914400"/>
            <a:r>
              <a:rPr lang="fr-FR" sz="2600" dirty="0"/>
              <a:t>Ressources humaines : des personnes pour apprendre</a:t>
            </a:r>
          </a:p>
          <a:p>
            <a:pPr marL="547688" lvl="1" indent="-273050" defTabSz="914400"/>
            <a:r>
              <a:rPr lang="fr-FR" sz="2600" dirty="0" smtClean="0"/>
              <a:t>Ressources logistiques : des instruments pour apprendre</a:t>
            </a:r>
          </a:p>
          <a:p>
            <a:pPr marL="547688" lvl="1" indent="-273050" defTabSz="914400"/>
            <a:r>
              <a:rPr lang="fr-FR" sz="2600" dirty="0" smtClean="0"/>
              <a:t>Ressources matérielles : des documents pour apprendre</a:t>
            </a:r>
          </a:p>
          <a:p>
            <a:pPr marL="547688" lvl="1" indent="-273050" defTabSz="914400">
              <a:buFont typeface="Arial" charset="0"/>
              <a:buNone/>
            </a:pPr>
            <a:endParaRPr lang="fr-FR" sz="2600" dirty="0" smtClean="0"/>
          </a:p>
          <a:p>
            <a:pPr marL="273050" indent="-273050" defTabSz="914400">
              <a:buFont typeface="Arial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/>
        <p:txBody>
          <a:bodyPr anchor="b">
            <a:normAutofit fontScale="90000"/>
          </a:bodyPr>
          <a:lstStyle/>
          <a:p>
            <a:r>
              <a:rPr lang="fr-FR" sz="4200" smtClean="0"/>
              <a:t>Organisation du temps de travail dans le SAAS</a:t>
            </a:r>
          </a:p>
        </p:txBody>
      </p:sp>
      <p:sp>
        <p:nvSpPr>
          <p:cNvPr id="3" name="Espace réservé du numéro de diapositive 2"/>
          <p:cNvSpPr txBox="1">
            <a:spLocks noGrp="1"/>
          </p:cNvSpPr>
          <p:nvPr/>
        </p:nvSpPr>
        <p:spPr>
          <a:xfrm>
            <a:off x="4362450" y="1027113"/>
            <a:ext cx="457200" cy="441325"/>
          </a:xfrm>
          <a:prstGeom prst="rect">
            <a:avLst/>
          </a:prstGeom>
          <a:noFill/>
        </p:spPr>
        <p:txBody>
          <a:bodyPr lIns="45720" rIns="45720" anchor="ctr">
            <a:norm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DA3B0AD6-C70B-4B2C-809C-DD910D5AF202}" type="slidenum">
              <a:rPr lang="fr-FR" sz="1600">
                <a:solidFill>
                  <a:schemeClr val="accent3">
                    <a:shade val="75000"/>
                  </a:schemeClr>
                </a:solidFill>
                <a:latin typeface="+mn-lt"/>
              </a:rPr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fr-FR" sz="1600">
              <a:solidFill>
                <a:schemeClr val="accent3">
                  <a:shade val="75000"/>
                </a:schemeClr>
              </a:solidFill>
              <a:latin typeface="+mn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4294967295"/>
          </p:nvPr>
        </p:nvSpPr>
        <p:spPr>
          <a:xfrm>
            <a:off x="457200" y="1468438"/>
            <a:ext cx="8201025" cy="4633912"/>
          </a:xfrm>
        </p:spPr>
        <p:txBody>
          <a:bodyPr>
            <a:normAutofit lnSpcReduction="10000"/>
          </a:bodyPr>
          <a:lstStyle/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EC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		TP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EC		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		TP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EC	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mtClean="0"/>
              <a:t>				TP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z="2800" smtClean="0"/>
              <a:t>EC = entretien de conseil : dialogue entre apprenant et conseiller en apprentissage de langue</a:t>
            </a:r>
          </a:p>
          <a:p>
            <a:pPr marL="0" indent="0" defTabSz="914400">
              <a:lnSpc>
                <a:spcPct val="90000"/>
              </a:lnSpc>
              <a:buFont typeface="Arial" charset="0"/>
              <a:buNone/>
            </a:pPr>
            <a:r>
              <a:rPr lang="fr-FR" sz="2800" smtClean="0"/>
              <a:t>TP = travail personnel de l’apprenant, </a:t>
            </a:r>
            <a:r>
              <a:rPr lang="fr-FR" sz="2800" u="sng" smtClean="0"/>
              <a:t>dont les séances de conversation avec natif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843213" y="1773238"/>
            <a:ext cx="1008062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2687638" y="2251075"/>
            <a:ext cx="1152525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2771775" y="2713038"/>
            <a:ext cx="1152525" cy="360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2700338" y="3116263"/>
            <a:ext cx="1150937" cy="360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2771775" y="3644900"/>
            <a:ext cx="1152525" cy="252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z="3600" smtClean="0"/>
              <a:t>Exemples d’adaptations du SAAS et dispositifs hybrides</a:t>
            </a:r>
          </a:p>
        </p:txBody>
      </p:sp>
      <p:sp>
        <p:nvSpPr>
          <p:cNvPr id="16386" name="ZoneTexte 3"/>
          <p:cNvSpPr txBox="1">
            <a:spLocks noChangeArrowheads="1"/>
          </p:cNvSpPr>
          <p:nvPr/>
        </p:nvSpPr>
        <p:spPr bwMode="auto">
          <a:xfrm>
            <a:off x="3563938" y="4149725"/>
            <a:ext cx="4087812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r-FR" sz="2000">
                <a:latin typeface="Calibri" pitchFamily="34" charset="0"/>
              </a:rPr>
              <a:t>En contexte universitaire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2000">
                <a:latin typeface="Calibri" pitchFamily="34" charset="0"/>
              </a:rPr>
              <a:t>En contexte scolaire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2000">
                <a:latin typeface="Calibri" pitchFamily="34" charset="0"/>
              </a:rPr>
              <a:t>En contexte de formation continue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sz="2000">
                <a:latin typeface="Calibri" pitchFamily="34" charset="0"/>
              </a:rPr>
              <a:t>En entreprise privée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7D0F5-793C-4C5C-9C5D-44D6C1974B6B}" type="slidenum">
              <a:rPr lang="fr-FR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7675" y="1916113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</a:rPr>
              <a:t>En contexte universitaire</a:t>
            </a:r>
            <a:endParaRPr lang="fr-FR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457200" y="3716338"/>
            <a:ext cx="8229600" cy="2117725"/>
          </a:xfrm>
        </p:spPr>
        <p:txBody>
          <a:bodyPr/>
          <a:lstStyle/>
          <a:p>
            <a:r>
              <a:rPr lang="fr-FR" smtClean="0"/>
              <a:t>Publics étudiants du secteur Lansad, langues pour spécialistes d’autres disciplines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7928FA-882C-40F7-B1D2-B02F02E0DB4C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2"/>
                </a:solidFill>
              </a:rPr>
              <a:t>MIAGE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/>
              <a:t>(Méthodes Informatiques Appliquées à la Gestion des Entreprises) 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30375"/>
            <a:ext cx="8229600" cy="462597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Objectifs</a:t>
            </a:r>
            <a:r>
              <a:rPr lang="fr-FR" sz="2400" dirty="0" smtClean="0"/>
              <a:t> : divers, limités à deux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Organisation</a:t>
            </a:r>
            <a:r>
              <a:rPr lang="fr-FR" sz="2400" dirty="0" smtClean="0"/>
              <a:t> 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2 périodes de 3 h hebdo sur 1 semestre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2 premières séances sur Apprendre à Apprendre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Travail individuel ou par groupe de 2 ou 3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Entrevue de 15mn hebdomadaire avec l’enseignant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400" dirty="0" smtClean="0"/>
              <a:t>Documents de travail choisis à partir d’un fichier (pas de centre de ressources) ou proposés par l’enseignant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i="1" dirty="0" smtClean="0"/>
              <a:t>Evaluation</a:t>
            </a:r>
            <a:r>
              <a:rPr lang="fr-FR" sz="2400" dirty="0" smtClean="0"/>
              <a:t> : certification en fin de semestre ; note négociée entre étudiants et enseignants ; prise en compte de l’aptitude à apprendre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fr-FR" dirty="0" smtClean="0"/>
          </a:p>
          <a:p>
            <a:pPr marL="1371600" lvl="3" indent="0" fontAlgn="auto">
              <a:spcAft>
                <a:spcPts val="0"/>
              </a:spcAft>
              <a:buFont typeface="Arial"/>
              <a:buNone/>
              <a:defRPr/>
            </a:pPr>
            <a:r>
              <a:rPr lang="fr-FR" dirty="0" smtClean="0"/>
              <a:t>		</a:t>
            </a:r>
            <a:r>
              <a:rPr lang="fr-FR" dirty="0"/>
              <a:t> </a:t>
            </a:r>
            <a:r>
              <a:rPr lang="fr-FR" dirty="0" smtClean="0"/>
              <a:t>     	</a:t>
            </a:r>
            <a:r>
              <a:rPr lang="fr-FR" sz="1700" u="sng" dirty="0" smtClean="0">
                <a:hlinkClick r:id="rId2"/>
              </a:rPr>
              <a:t>http</a:t>
            </a:r>
            <a:r>
              <a:rPr lang="fr-FR" sz="1700" u="sng" dirty="0">
                <a:hlinkClick r:id="rId2"/>
              </a:rPr>
              <a:t>://www.atilf.fr/IMG/pdf/melanges/09_moulden.pdf</a:t>
            </a:r>
            <a:endParaRPr lang="fr-FR" sz="17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E5080B-DFC0-476D-AABB-ADC20798961F}" type="slidenum">
              <a:rPr lang="fr-FR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solidFill>
                  <a:schemeClr val="tx2"/>
                </a:solidFill>
              </a:rPr>
              <a:t>Ecole d’architecture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8150" y="1557338"/>
            <a:ext cx="8289925" cy="460851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fr-FR" sz="1800" i="1" smtClean="0"/>
              <a:t>Cadre</a:t>
            </a:r>
            <a:r>
              <a:rPr lang="fr-FR" sz="1800" smtClean="0"/>
              <a:t> : formation universitaire</a:t>
            </a:r>
          </a:p>
          <a:p>
            <a:pPr algn="just">
              <a:lnSpc>
                <a:spcPct val="80000"/>
              </a:lnSpc>
            </a:pPr>
            <a:r>
              <a:rPr lang="fr-FR" sz="1800" i="1" smtClean="0"/>
              <a:t>Public</a:t>
            </a:r>
            <a:r>
              <a:rPr lang="fr-FR" sz="1800" smtClean="0"/>
              <a:t> : étudiants Lansad (langues pour spécialistes d’autres disciplines)</a:t>
            </a:r>
          </a:p>
          <a:p>
            <a:pPr algn="just">
              <a:lnSpc>
                <a:spcPct val="80000"/>
              </a:lnSpc>
            </a:pPr>
            <a:r>
              <a:rPr lang="fr-FR" sz="1800" i="1" smtClean="0"/>
              <a:t>Objectifs</a:t>
            </a:r>
            <a:r>
              <a:rPr lang="fr-FR" sz="1800" smtClean="0"/>
              <a:t>: CE obligatoire ; CO et EO optionnels</a:t>
            </a:r>
          </a:p>
          <a:p>
            <a:pPr algn="just">
              <a:lnSpc>
                <a:spcPct val="80000"/>
              </a:lnSpc>
            </a:pPr>
            <a:r>
              <a:rPr lang="fr-FR" sz="1800" i="1" smtClean="0"/>
              <a:t>Organisation</a:t>
            </a:r>
            <a:r>
              <a:rPr lang="fr-FR" sz="1800" smtClean="0"/>
              <a:t> :</a:t>
            </a:r>
          </a:p>
          <a:p>
            <a:pPr lvl="1" algn="just">
              <a:lnSpc>
                <a:spcPct val="80000"/>
              </a:lnSpc>
            </a:pPr>
            <a:r>
              <a:rPr lang="fr-FR" sz="1800" smtClean="0"/>
              <a:t>Tests de niveaux au départ</a:t>
            </a:r>
          </a:p>
          <a:p>
            <a:pPr lvl="1" algn="just">
              <a:lnSpc>
                <a:spcPct val="80000"/>
              </a:lnSpc>
            </a:pPr>
            <a:r>
              <a:rPr lang="fr-FR" sz="1800" smtClean="0"/>
              <a:t>Constitution de groupes de 3 ou 4</a:t>
            </a:r>
          </a:p>
          <a:p>
            <a:pPr lvl="1" algn="just">
              <a:lnSpc>
                <a:spcPct val="80000"/>
              </a:lnSpc>
            </a:pPr>
            <a:r>
              <a:rPr lang="fr-FR" sz="1800" smtClean="0"/>
              <a:t>Entretien de 30mn bi-hebdomadaire avec l’enseignant</a:t>
            </a:r>
          </a:p>
          <a:p>
            <a:pPr lvl="1" algn="just">
              <a:lnSpc>
                <a:spcPct val="80000"/>
              </a:lnSpc>
            </a:pPr>
            <a:r>
              <a:rPr lang="fr-FR" sz="1800" smtClean="0"/>
              <a:t>Ressources choisies parmi les DA de la bibliothèque de l’école ou à la diathèque (centre de ressources multi-média + documents de soutien fournis par l’enseignant)</a:t>
            </a:r>
          </a:p>
          <a:p>
            <a:pPr lvl="1" algn="just">
              <a:lnSpc>
                <a:spcPct val="80000"/>
              </a:lnSpc>
            </a:pPr>
            <a:r>
              <a:rPr lang="fr-FR" sz="1800" smtClean="0"/>
              <a:t>Constitution d’un dossier de travail</a:t>
            </a:r>
          </a:p>
          <a:p>
            <a:pPr algn="just">
              <a:lnSpc>
                <a:spcPct val="80000"/>
              </a:lnSpc>
            </a:pPr>
            <a:r>
              <a:rPr lang="fr-FR" sz="1800" i="1" smtClean="0"/>
              <a:t>Evaluation</a:t>
            </a:r>
            <a:r>
              <a:rPr lang="fr-FR" sz="1800" smtClean="0"/>
              <a:t> : devoir sur table (1/3 de la note) + dossier personnel (2/3 de la note)</a:t>
            </a:r>
          </a:p>
          <a:p>
            <a:pPr marL="1371600" lvl="3" indent="0">
              <a:lnSpc>
                <a:spcPct val="90000"/>
              </a:lnSpc>
              <a:buFont typeface="Arial" charset="0"/>
              <a:buNone/>
            </a:pPr>
            <a:r>
              <a:rPr lang="fr-FR" sz="1800" smtClean="0"/>
              <a:t>			</a:t>
            </a:r>
          </a:p>
          <a:p>
            <a:pPr marL="1371600" lvl="3" indent="0" algn="r">
              <a:lnSpc>
                <a:spcPct val="90000"/>
              </a:lnSpc>
              <a:buFont typeface="Arial" charset="0"/>
              <a:buNone/>
            </a:pPr>
            <a:r>
              <a:rPr lang="fr-FR" sz="1800" u="sng" smtClean="0">
                <a:hlinkClick r:id="rId2"/>
              </a:rPr>
              <a:t>http://www.atilf.fr/IMG/pdf/melanges/2bailly-petitdemange.pdf</a:t>
            </a:r>
            <a:r>
              <a:rPr lang="fr-FR" sz="1200" u="sng" smtClean="0">
                <a:hlinkClick r:id="rId2"/>
              </a:rPr>
              <a:t>  </a:t>
            </a:r>
            <a:endParaRPr lang="fr-FR" sz="1200" u="sng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formation Telecom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D941FB-B657-41D8-9F8F-CBD2EAB5FF97}" type="slidenum">
              <a:rPr lang="fr-FR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</TotalTime>
  <Words>1447</Words>
  <Application>Microsoft Office PowerPoint</Application>
  <PresentationFormat>Affichage à l'écran (4:3)</PresentationFormat>
  <Paragraphs>281</Paragraphs>
  <Slides>24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 Exemples de dispositifs d’apprentissage autodirigé </vt:lpstr>
      <vt:lpstr>Prototype : le SAAS Crapel</vt:lpstr>
      <vt:lpstr>Objectif : faciliter l’accès de l’apprenant à des ressources nécessaires à son apprentissage</vt:lpstr>
      <vt:lpstr>Organisation de l’apprentissage dans le SAAS</vt:lpstr>
      <vt:lpstr>Organisation du temps de travail dans le SAAS</vt:lpstr>
      <vt:lpstr>Exemples d’adaptations du SAAS et dispositifs hybrides</vt:lpstr>
      <vt:lpstr>En contexte universitaire</vt:lpstr>
      <vt:lpstr>MIAGE (Méthodes Informatiques Appliquées à la Gestion des Entreprises)  </vt:lpstr>
      <vt:lpstr>Ecole d’architecture</vt:lpstr>
      <vt:lpstr>Deug Sciences </vt:lpstr>
      <vt:lpstr>M1 Psycho</vt:lpstr>
      <vt:lpstr>ENSGSI</vt:lpstr>
      <vt:lpstr>M1 Droit</vt:lpstr>
      <vt:lpstr>DeFLE (Département de français langue étrrangère)</vt:lpstr>
      <vt:lpstr>En contexte scolaire</vt:lpstr>
      <vt:lpstr>Classe de Turid Trebbi (Norvège) (prototype)</vt:lpstr>
      <vt:lpstr>« J’apprends la langue que je veux »  (Lycée Héré - Laxou) Label Européen 2009</vt:lpstr>
      <vt:lpstr>Lycée d’horticulture et de paysage  (Roville aux Chênes) </vt:lpstr>
      <vt:lpstr>Ecole primaire</vt:lpstr>
      <vt:lpstr>Présentation PowerPoint</vt:lpstr>
      <vt:lpstr>Variante proche du SAAS : l’apprentissage en semi-autonomie au CNAM. (ABÉ, D.)</vt:lpstr>
      <vt:lpstr>En entreprise privée</vt:lpstr>
      <vt:lpstr>Renault</vt:lpstr>
      <vt:lpstr>Englishmania  </vt:lpstr>
    </vt:vector>
  </TitlesOfParts>
  <Company>tremble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Exemples de dispositifs d’apprentissage autodirigé</dc:title>
  <dc:creator>david mayer</dc:creator>
  <cp:lastModifiedBy>Valerie Willie</cp:lastModifiedBy>
  <cp:revision>154</cp:revision>
  <dcterms:created xsi:type="dcterms:W3CDTF">2013-03-05T19:43:13Z</dcterms:created>
  <dcterms:modified xsi:type="dcterms:W3CDTF">2014-06-19T08:19:09Z</dcterms:modified>
</cp:coreProperties>
</file>